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76" r:id="rId2"/>
    <p:sldId id="295" r:id="rId3"/>
    <p:sldId id="352" r:id="rId4"/>
    <p:sldId id="342" r:id="rId5"/>
    <p:sldId id="305" r:id="rId6"/>
    <p:sldId id="291" r:id="rId7"/>
    <p:sldId id="334" r:id="rId8"/>
    <p:sldId id="284" r:id="rId9"/>
    <p:sldId id="333" r:id="rId10"/>
    <p:sldId id="283" r:id="rId11"/>
    <p:sldId id="339" r:id="rId12"/>
    <p:sldId id="341" r:id="rId13"/>
    <p:sldId id="349" r:id="rId14"/>
    <p:sldId id="350" r:id="rId15"/>
    <p:sldId id="351" r:id="rId16"/>
    <p:sldId id="353" r:id="rId17"/>
    <p:sldId id="354" r:id="rId18"/>
    <p:sldId id="355" r:id="rId19"/>
    <p:sldId id="292" r:id="rId20"/>
    <p:sldId id="287" r:id="rId21"/>
    <p:sldId id="288" r:id="rId22"/>
    <p:sldId id="330" r:id="rId23"/>
    <p:sldId id="275" r:id="rId24"/>
    <p:sldId id="348" r:id="rId25"/>
    <p:sldId id="343" r:id="rId26"/>
    <p:sldId id="315" r:id="rId27"/>
    <p:sldId id="344" r:id="rId28"/>
    <p:sldId id="345" r:id="rId29"/>
    <p:sldId id="346" r:id="rId30"/>
    <p:sldId id="304" r:id="rId31"/>
    <p:sldId id="316" r:id="rId32"/>
    <p:sldId id="326" r:id="rId33"/>
    <p:sldId id="278" r:id="rId34"/>
    <p:sldId id="294" r:id="rId35"/>
    <p:sldId id="279" r:id="rId36"/>
    <p:sldId id="327" r:id="rId37"/>
    <p:sldId id="289" r:id="rId38"/>
    <p:sldId id="269" r:id="rId39"/>
    <p:sldId id="293" r:id="rId40"/>
    <p:sldId id="261" r:id="rId41"/>
    <p:sldId id="282" r:id="rId42"/>
    <p:sldId id="290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BD"/>
    <a:srgbClr val="0958FF"/>
    <a:srgbClr val="FF0C18"/>
    <a:srgbClr val="FF5879"/>
    <a:srgbClr val="92C3FF"/>
    <a:srgbClr val="4949DD"/>
    <a:srgbClr val="8299FF"/>
    <a:srgbClr val="048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52"/>
    <p:restoredTop sz="94643"/>
  </p:normalViewPr>
  <p:slideViewPr>
    <p:cSldViewPr>
      <p:cViewPr varScale="1">
        <p:scale>
          <a:sx n="110" d="100"/>
          <a:sy n="110" d="100"/>
        </p:scale>
        <p:origin x="192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5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069A2221-C4A5-B24C-9389-AEF5515E60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DD54673-DDEC-DB49-BA51-22016B1BCD84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5363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36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852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1EA3C83-3353-C44F-A530-A0A51AFCABF7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93738"/>
            <a:ext cx="4568825" cy="3427412"/>
          </a:xfrm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2058" tIns="41029" rIns="82058" bIns="41029"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0853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20D7C4A-D0B3-4043-B352-95CAAF79A41F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93738"/>
            <a:ext cx="4568825" cy="3427412"/>
          </a:xfrm>
          <a:solidFill>
            <a:srgbClr val="FFFFFF"/>
          </a:solidFill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2058" tIns="41029" rIns="82058" bIns="41029"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86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D09C3BD-9CD2-2F4F-A8B4-53A74454786F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tr-TR" altLang="en-US">
                <a:latin typeface="Arial" charset="0"/>
                <a:ea typeface="ＭＳ Ｐゴシック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419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9ED61F4-670D-2445-A587-E8B05A07838A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2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39164FD-9855-E74A-BFE6-11658A4218EB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4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D7F2F5F-D8F2-B74A-A0B7-4ABCE4EB38FB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1337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0CE605-C761-D242-A5C8-0D5A6ED3A757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79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102D68-24CE-FC43-BF7B-81E440B5895E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640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7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638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D423390-8B6C-C847-893C-93DBC02A0F86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9951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217A43-66CE-684C-BF77-3D6FAA8FCEBD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48482" name="Text Box 1026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83" name="Text Box 1027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54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FAD32E2-04A7-D64D-A026-242111B2954B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5462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4CC17-BCB5-6A4A-9C83-0CFBF9F48757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0957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1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404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025E5C-EE5A-CA41-9896-6162AE404774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11618" name="Text Box 1026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19" name="Text Box 1027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155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4F7F45E-D578-8547-89D1-454D4B53FB69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4763" y="4763"/>
            <a:ext cx="1587" cy="15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50180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68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521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6EC5382-63AD-7B40-B9B3-3605DC90C0A5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711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E9BEFB3-F0A9-E14E-AC7C-EDBA24357B04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93738"/>
            <a:ext cx="4568825" cy="3427412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2058" tIns="41029" rIns="82058" bIns="41029"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72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2C5E59C-A6FF-F243-989B-60877031C2FB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93738"/>
            <a:ext cx="4568825" cy="3427412"/>
          </a:xfrm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2058" tIns="41029" rIns="82058" bIns="41029"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470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4217DD3-0005-914C-9301-1A560898206F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912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8186A28-06C3-E944-B0B5-6C98F9109880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3558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284EC06-FA20-B64B-8084-D19ADFDD06D4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7613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CFAC768-4BB7-7249-816E-ADFA9AC8B4A4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88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A444C8-89B5-864C-9869-BF4E9CCFB0D8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100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925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F8C7B22-6DFC-7846-9FDF-1D23AB87EDED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312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A252F58-BFB4-B041-BB1B-52E796CBD571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74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32B7BE7-4994-3B4F-90D0-A976AD2AF9A4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94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3627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D2937ED-B2ED-0842-BE67-94E1B24606E6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6590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BB65F71-691F-114E-B426-A1BE5FFA0620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9480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1312A0D-D793-934D-8C4F-19AAF41A37FA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5107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33D7BC-3BB1-5D4D-AC96-802723CCCCBA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1106488" y="812800"/>
            <a:ext cx="5345112" cy="40100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25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DE55DA-507F-504F-813C-0EC964984B94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93738"/>
            <a:ext cx="4568825" cy="3427412"/>
          </a:xfrm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2058" tIns="41029" rIns="82058" bIns="41029"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24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7D75BF-A0A0-0346-9B6B-7082A8EFCA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36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09195E-53A4-724A-8CB3-11F06406F8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78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4FF4A-E20C-4342-A90C-0383C192F5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927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0ADD7-AD21-584D-8C72-715DC0BFA4F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B77BC7-25CA-FB45-94A9-E2013B7FC3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28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967C8-9A4F-3E45-923B-01D6061998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1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F2B417-4C49-0746-BD9B-7C2DF91625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92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4F6057-4E48-BD42-97EA-5626127A90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18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82BA58-43F3-F24E-850D-762EDE918A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3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80E3FB-AB18-C24B-9BD1-8E61C550E2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0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935337-9819-3B44-BB4E-D2E84DDF49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62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E8141C-2F61-AB43-85D5-38E1A041F7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89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949DD"/>
            </a:gs>
            <a:gs pos="100000">
              <a:srgbClr val="92C3F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pitchFamily="-108" charset="0"/>
                <a:ea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pitchFamily="-108" charset="0"/>
                <a:ea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00E0ADD7-AD21-584D-8C72-715DC0BFA4F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7.png"/><Relationship Id="rId8" Type="http://schemas.openxmlformats.org/officeDocument/2006/relationships/image" Target="../media/image3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emf"/><Relationship Id="rId12" Type="http://schemas.openxmlformats.org/officeDocument/2006/relationships/image" Target="../media/image47.emf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5.bin"/><Relationship Id="rId15" Type="http://schemas.openxmlformats.org/officeDocument/2006/relationships/image" Target="../media/image4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43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40.png"/><Relationship Id="rId7" Type="http://schemas.openxmlformats.org/officeDocument/2006/relationships/oleObject" Target="../embeddings/oleObject4.bin"/><Relationship Id="rId8" Type="http://schemas.openxmlformats.org/officeDocument/2006/relationships/image" Target="../media/image41.png"/><Relationship Id="rId9" Type="http://schemas.openxmlformats.org/officeDocument/2006/relationships/image" Target="../media/image44.emf"/><Relationship Id="rId10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54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5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oleObject" Target="../embeddings/oleObject15.bin"/><Relationship Id="rId21" Type="http://schemas.openxmlformats.org/officeDocument/2006/relationships/image" Target="../media/image63.png"/><Relationship Id="rId22" Type="http://schemas.openxmlformats.org/officeDocument/2006/relationships/oleObject" Target="../embeddings/oleObject16.bin"/><Relationship Id="rId23" Type="http://schemas.openxmlformats.org/officeDocument/2006/relationships/image" Target="../media/image64.png"/><Relationship Id="rId24" Type="http://schemas.openxmlformats.org/officeDocument/2006/relationships/oleObject" Target="../embeddings/oleObject17.bin"/><Relationship Id="rId25" Type="http://schemas.openxmlformats.org/officeDocument/2006/relationships/image" Target="../media/image65.png"/><Relationship Id="rId26" Type="http://schemas.openxmlformats.org/officeDocument/2006/relationships/oleObject" Target="../embeddings/oleObject18.bin"/><Relationship Id="rId27" Type="http://schemas.openxmlformats.org/officeDocument/2006/relationships/image" Target="../media/image66.png"/><Relationship Id="rId10" Type="http://schemas.openxmlformats.org/officeDocument/2006/relationships/oleObject" Target="../embeddings/oleObject10.bin"/><Relationship Id="rId11" Type="http://schemas.openxmlformats.org/officeDocument/2006/relationships/image" Target="../media/image58.png"/><Relationship Id="rId12" Type="http://schemas.openxmlformats.org/officeDocument/2006/relationships/oleObject" Target="../embeddings/oleObject11.bin"/><Relationship Id="rId13" Type="http://schemas.openxmlformats.org/officeDocument/2006/relationships/image" Target="../media/image59.png"/><Relationship Id="rId14" Type="http://schemas.openxmlformats.org/officeDocument/2006/relationships/oleObject" Target="../embeddings/oleObject12.bin"/><Relationship Id="rId15" Type="http://schemas.openxmlformats.org/officeDocument/2006/relationships/image" Target="../media/image60.png"/><Relationship Id="rId16" Type="http://schemas.openxmlformats.org/officeDocument/2006/relationships/oleObject" Target="../embeddings/oleObject13.bin"/><Relationship Id="rId17" Type="http://schemas.openxmlformats.org/officeDocument/2006/relationships/image" Target="../media/image61.png"/><Relationship Id="rId18" Type="http://schemas.openxmlformats.org/officeDocument/2006/relationships/oleObject" Target="../embeddings/oleObject14.bin"/><Relationship Id="rId19" Type="http://schemas.openxmlformats.org/officeDocument/2006/relationships/image" Target="../media/image62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55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56.png"/><Relationship Id="rId8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68.png"/><Relationship Id="rId6" Type="http://schemas.openxmlformats.org/officeDocument/2006/relationships/oleObject" Target="../embeddings/oleObject20.bin"/><Relationship Id="rId7" Type="http://schemas.openxmlformats.org/officeDocument/2006/relationships/image" Target="../media/image6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4" Type="http://schemas.openxmlformats.org/officeDocument/2006/relationships/image" Target="../media/image81.gif"/><Relationship Id="rId5" Type="http://schemas.openxmlformats.org/officeDocument/2006/relationships/image" Target="../media/image82.gif"/><Relationship Id="rId6" Type="http://schemas.openxmlformats.org/officeDocument/2006/relationships/image" Target="../media/image8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4" Type="http://schemas.openxmlformats.org/officeDocument/2006/relationships/image" Target="../media/image89.png"/><Relationship Id="rId5" Type="http://schemas.openxmlformats.org/officeDocument/2006/relationships/image" Target="../media/image84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image" Target="../media/image96.jpeg"/><Relationship Id="rId6" Type="http://schemas.openxmlformats.org/officeDocument/2006/relationships/image" Target="../media/image97.jpeg"/><Relationship Id="rId7" Type="http://schemas.openxmlformats.org/officeDocument/2006/relationships/oleObject" Target="../embeddings/oleObject21.bin"/><Relationship Id="rId8" Type="http://schemas.openxmlformats.org/officeDocument/2006/relationships/image" Target="../media/image93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98.png"/><Relationship Id="rId6" Type="http://schemas.openxmlformats.org/officeDocument/2006/relationships/image" Target="../media/image101.gi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99.png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100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92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914400" y="398463"/>
            <a:ext cx="7454900" cy="1828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>
            <a:spAutoFit/>
          </a:bodyPr>
          <a:lstStyle>
            <a:lvl1pPr defTabSz="4572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572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tr-TR" altLang="en-US" b="1">
                <a:solidFill>
                  <a:srgbClr val="FFFEB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charset="0"/>
                <a:ea typeface="SimSun" charset="-122"/>
              </a:rPr>
              <a:t>A Review of the Levantine Basin Circulation and Modeling of the Asia Minor Current</a:t>
            </a:r>
          </a:p>
          <a:p>
            <a:pPr algn="ctr" eaLnBrk="1" hangingPunct="1">
              <a:lnSpc>
                <a:spcPct val="117000"/>
              </a:lnSpc>
              <a:buClr>
                <a:srgbClr val="E5E5FF"/>
              </a:buClr>
              <a:buSzPct val="100000"/>
              <a:buFont typeface="Forte" charset="0"/>
              <a:buNone/>
            </a:pPr>
            <a:endParaRPr lang="en-GB" altLang="en-US" sz="2000">
              <a:solidFill>
                <a:srgbClr val="FFFEB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man Old Style" charset="0"/>
            </a:endParaRPr>
          </a:p>
          <a:p>
            <a:pPr algn="ctr" eaLnBrk="1" hangingPunct="1">
              <a:lnSpc>
                <a:spcPct val="117000"/>
              </a:lnSpc>
              <a:buClr>
                <a:srgbClr val="E5E5FF"/>
              </a:buClr>
              <a:buSzPct val="100000"/>
              <a:buFont typeface="Forte" charset="0"/>
              <a:buNone/>
            </a:pPr>
            <a:r>
              <a:rPr lang="en-GB" altLang="en-US" sz="1600" b="1">
                <a:solidFill>
                  <a:srgbClr val="0916CC"/>
                </a:solidFill>
                <a:latin typeface="Bookman" charset="0"/>
              </a:rPr>
              <a:t>On the occasion of the 25 years of POEM</a:t>
            </a:r>
          </a:p>
          <a:p>
            <a:pPr algn="ctr" eaLnBrk="1" hangingPunct="1">
              <a:lnSpc>
                <a:spcPct val="95000"/>
              </a:lnSpc>
              <a:buClr>
                <a:srgbClr val="E5E5FF"/>
              </a:buClr>
              <a:buSzPct val="100000"/>
              <a:buFont typeface="Forte" charset="0"/>
              <a:buNone/>
            </a:pPr>
            <a:endParaRPr lang="en-GB" altLang="en-US" sz="2000">
              <a:solidFill>
                <a:srgbClr val="0916CC"/>
              </a:solidFill>
              <a:latin typeface="Bookman" charset="0"/>
            </a:endParaRPr>
          </a:p>
        </p:txBody>
      </p:sp>
      <p:pic>
        <p:nvPicPr>
          <p:cNvPr id="14339" name="Picture 6" descr="enst horizantal-edit_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860266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219045" y="4419600"/>
            <a:ext cx="4785284" cy="238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117000"/>
              </a:lnSpc>
              <a:buClr>
                <a:srgbClr val="E5E5FF"/>
              </a:buClr>
              <a:buSzPct val="100000"/>
              <a:buFont typeface="Forte" charset="0"/>
              <a:buNone/>
            </a:pPr>
            <a:r>
              <a:rPr lang="en-GB" altLang="en-US" sz="2000" b="1" dirty="0" err="1">
                <a:latin typeface="Bookman" charset="0"/>
              </a:rPr>
              <a:t>Emin</a:t>
            </a:r>
            <a:r>
              <a:rPr lang="en-GB" altLang="en-US" sz="2000" b="1" dirty="0">
                <a:latin typeface="Bookman" charset="0"/>
              </a:rPr>
              <a:t> </a:t>
            </a:r>
            <a:r>
              <a:rPr lang="en-GB" altLang="en-US" sz="2000" b="1" dirty="0" err="1">
                <a:latin typeface="Bookman" charset="0"/>
              </a:rPr>
              <a:t>Özsoy</a:t>
            </a:r>
            <a:r>
              <a:rPr lang="en-GB" altLang="en-US" sz="2000" b="1" dirty="0">
                <a:latin typeface="Bookman" charset="0"/>
              </a:rPr>
              <a:t>, Ali </a:t>
            </a:r>
            <a:r>
              <a:rPr lang="en-GB" altLang="en-US" sz="2000" b="1" dirty="0" err="1">
                <a:latin typeface="Bookman" charset="0"/>
              </a:rPr>
              <a:t>Aydoğdu</a:t>
            </a:r>
            <a:r>
              <a:rPr lang="en-GB" altLang="en-US" sz="2000" b="1" dirty="0">
                <a:latin typeface="Bookman" charset="0"/>
              </a:rPr>
              <a:t>, </a:t>
            </a:r>
            <a:endParaRPr lang="en-GB" altLang="en-US" sz="2000" b="1" dirty="0" smtClean="0">
              <a:latin typeface="Bookman" charset="0"/>
            </a:endParaRPr>
          </a:p>
          <a:p>
            <a:pPr algn="ctr" eaLnBrk="1" hangingPunct="1">
              <a:lnSpc>
                <a:spcPct val="117000"/>
              </a:lnSpc>
              <a:buClr>
                <a:srgbClr val="E5E5FF"/>
              </a:buClr>
              <a:buSzPct val="100000"/>
              <a:buFont typeface="Forte" charset="0"/>
              <a:buNone/>
            </a:pPr>
            <a:r>
              <a:rPr lang="en-GB" altLang="en-US" sz="2000" b="1" dirty="0" err="1" smtClean="0">
                <a:latin typeface="Bookman" charset="0"/>
              </a:rPr>
              <a:t>Adil</a:t>
            </a:r>
            <a:r>
              <a:rPr lang="en-GB" altLang="en-US" sz="2000" b="1" dirty="0" smtClean="0">
                <a:latin typeface="Bookman" charset="0"/>
              </a:rPr>
              <a:t> </a:t>
            </a:r>
            <a:r>
              <a:rPr lang="en-GB" altLang="en-US" sz="2000" b="1" dirty="0" err="1">
                <a:latin typeface="Bookman" charset="0"/>
              </a:rPr>
              <a:t>Sözer</a:t>
            </a:r>
            <a:r>
              <a:rPr lang="en-GB" altLang="en-US" sz="2000" b="1" dirty="0">
                <a:latin typeface="Bookman" charset="0"/>
              </a:rPr>
              <a:t>, </a:t>
            </a:r>
            <a:r>
              <a:rPr lang="en-GB" altLang="en-US" sz="2000" b="1" dirty="0" err="1">
                <a:latin typeface="Bookman" charset="0"/>
              </a:rPr>
              <a:t>Hazem</a:t>
            </a:r>
            <a:r>
              <a:rPr lang="en-GB" altLang="en-US" sz="2000" b="1" dirty="0">
                <a:latin typeface="Bookman" charset="0"/>
              </a:rPr>
              <a:t> Nagy</a:t>
            </a:r>
          </a:p>
          <a:p>
            <a:pPr algn="ctr" eaLnBrk="1" hangingPunct="1">
              <a:lnSpc>
                <a:spcPct val="117000"/>
              </a:lnSpc>
              <a:buClr>
                <a:srgbClr val="E5E5FF"/>
              </a:buClr>
              <a:buSzPct val="100000"/>
              <a:buFont typeface="Forte" charset="0"/>
              <a:buNone/>
            </a:pPr>
            <a:endParaRPr lang="en-GB" altLang="en-US" sz="2000" dirty="0">
              <a:solidFill>
                <a:srgbClr val="0916CC"/>
              </a:solidFill>
              <a:latin typeface="Bookman" charset="0"/>
            </a:endParaRPr>
          </a:p>
          <a:p>
            <a:pPr algn="ctr" eaLnBrk="1" hangingPunct="1"/>
            <a:r>
              <a:rPr lang="en-US" altLang="en-US" sz="2000" b="1" dirty="0">
                <a:solidFill>
                  <a:srgbClr val="EC490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charset="0"/>
              </a:rPr>
              <a:t>Institute of Marine Sciences, </a:t>
            </a:r>
            <a:endParaRPr lang="tr-TR" altLang="en-US" sz="2000" b="1" dirty="0">
              <a:solidFill>
                <a:srgbClr val="EC490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man Old Style" charset="0"/>
            </a:endParaRPr>
          </a:p>
          <a:p>
            <a:pPr algn="ctr" eaLnBrk="1" hangingPunct="1"/>
            <a:r>
              <a:rPr lang="en-US" altLang="en-US" sz="2000" b="1" dirty="0">
                <a:solidFill>
                  <a:srgbClr val="EC490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charset="0"/>
              </a:rPr>
              <a:t>Middle East Technical University, </a:t>
            </a:r>
          </a:p>
          <a:p>
            <a:pPr algn="ctr" eaLnBrk="1" hangingPunct="1"/>
            <a:r>
              <a:rPr lang="en-US" altLang="en-US" sz="2000" b="1" dirty="0" err="1">
                <a:solidFill>
                  <a:srgbClr val="EC490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charset="0"/>
              </a:rPr>
              <a:t>Erdemli</a:t>
            </a:r>
            <a:r>
              <a:rPr lang="en-US" altLang="en-US" sz="2000" b="1" dirty="0">
                <a:solidFill>
                  <a:srgbClr val="EC490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charset="0"/>
              </a:rPr>
              <a:t>, Mersin</a:t>
            </a:r>
            <a:endParaRPr lang="en-GB" altLang="en-US" sz="2000" dirty="0">
              <a:solidFill>
                <a:srgbClr val="EC490B"/>
              </a:solidFill>
              <a:latin typeface="Bookman Old Style" charset="0"/>
            </a:endParaRPr>
          </a:p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altLang="en-US" sz="2000" b="1" dirty="0"/>
          </a:p>
        </p:txBody>
      </p:sp>
      <p:pic>
        <p:nvPicPr>
          <p:cNvPr id="14341" name="Picture 8" descr="http://www.ims.metu.edu.tr/LamasYazOkulu/images/ims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0"/>
            <a:ext cx="114617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10" descr="http://www.ims.metu.edu.tr/LamasYazOkulu/images/metu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3" y="4572000"/>
            <a:ext cx="121443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sur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988" y="0"/>
            <a:ext cx="47704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 descr="sur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3505200"/>
            <a:ext cx="48418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 descr="su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4088"/>
            <a:ext cx="44958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sur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863" y="0"/>
            <a:ext cx="50371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81000" y="2979738"/>
            <a:ext cx="8312150" cy="830262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Sur et al., 1992. Simultaneous deep and intermediate depth </a:t>
            </a:r>
          </a:p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Convection in the Northern Levantine Sea, Winter 1992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2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3014663"/>
            <a:ext cx="3340100" cy="3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3200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 descr="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43163"/>
            <a:ext cx="3214688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1066800" y="79375"/>
          <a:ext cx="4114800" cy="235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Picture" r:id="rId6" imgW="4114800" imgH="2362200" progId="Word.Picture.8">
                  <p:embed/>
                </p:oleObj>
              </mc:Choice>
              <mc:Fallback>
                <p:oleObj name="Picture" r:id="rId6" imgW="4114800" imgH="23622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79375"/>
                        <a:ext cx="4114800" cy="235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2" name="Picture 6" descr="ent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-76200"/>
            <a:ext cx="31115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05200" y="2819400"/>
            <a:ext cx="1295400" cy="3048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lt1"/>
                </a:solidFill>
                <a:latin typeface="+mn-lt"/>
                <a:ea typeface="+mn-ea"/>
              </a:rPr>
              <a:t>1000-2000m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05200" y="4659313"/>
            <a:ext cx="1371600" cy="307975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lt1"/>
                </a:solidFill>
                <a:latin typeface="+mn-lt"/>
                <a:ea typeface="+mn-ea"/>
              </a:rPr>
              <a:t>2000-4000m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248400" y="3429000"/>
            <a:ext cx="2286000" cy="307975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lt1"/>
                </a:solidFill>
                <a:latin typeface="+mn-lt"/>
                <a:ea typeface="+mn-ea"/>
              </a:rPr>
              <a:t>Cretan Sea  500-1000m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76" y="28104"/>
            <a:ext cx="4845600" cy="685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64" y="0"/>
            <a:ext cx="4845600" cy="685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99792" y="116632"/>
            <a:ext cx="3816424" cy="1569660"/>
          </a:xfrm>
          <a:prstGeom prst="rect">
            <a:avLst/>
          </a:prstGeom>
          <a:gradFill>
            <a:gsLst>
              <a:gs pos="16000">
                <a:srgbClr val="FFFF00"/>
              </a:gs>
              <a:gs pos="65000">
                <a:schemeClr val="accent1">
                  <a:lumMod val="50000"/>
                </a:schemeClr>
              </a:gs>
              <a:gs pos="100000">
                <a:srgbClr val="F6FAFB"/>
              </a:gs>
              <a:gs pos="100000">
                <a:srgbClr val="F6FAFB"/>
              </a:gs>
              <a:gs pos="8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SESAME EU Project</a:t>
            </a:r>
          </a:p>
          <a:p>
            <a:pPr algn="ctr"/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R/V BİLİM</a:t>
            </a:r>
          </a:p>
          <a:p>
            <a:pPr algn="ctr"/>
            <a:r>
              <a:rPr lang="en-US" b="1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Ümit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b="1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Ünlüata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 Cruises</a:t>
            </a:r>
          </a:p>
          <a:p>
            <a:pPr algn="ctr"/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April – September 2008</a:t>
            </a:r>
            <a:endParaRPr lang="en-US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12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666" name="Picture 2" descr="1005051118_MoA_med_chloc3_c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425950" cy="48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3667" name="Picture 3" descr="1005021047_MoA_med_chloc3_c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381000"/>
            <a:ext cx="4549775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3668" name="Text Box 4"/>
          <p:cNvSpPr txBox="1">
            <a:spLocks noChangeArrowheads="1"/>
          </p:cNvSpPr>
          <p:nvPr/>
        </p:nvSpPr>
        <p:spPr bwMode="auto">
          <a:xfrm>
            <a:off x="2422525" y="119063"/>
            <a:ext cx="2154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Satellite chlorophyll</a:t>
            </a:r>
          </a:p>
        </p:txBody>
      </p:sp>
    </p:spTree>
    <p:extLst>
      <p:ext uri="{BB962C8B-B14F-4D97-AF65-F5344CB8AC3E}">
        <p14:creationId xmlns:p14="http://schemas.microsoft.com/office/powerpoint/2010/main" val="2049027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693" name="Picture 5" descr="allf_m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381000"/>
            <a:ext cx="6629400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4692" name="Picture 4" descr="allf_s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31975"/>
            <a:ext cx="7043738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4694" name="Text Box 6"/>
          <p:cNvSpPr txBox="1">
            <a:spLocks noChangeArrowheads="1"/>
          </p:cNvSpPr>
          <p:nvPr/>
        </p:nvSpPr>
        <p:spPr bwMode="auto">
          <a:xfrm>
            <a:off x="2270125" y="42863"/>
            <a:ext cx="536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Chlorophyll fluorescence - Sesame Ünlüata cruises</a:t>
            </a:r>
          </a:p>
        </p:txBody>
      </p:sp>
    </p:spTree>
    <p:extLst>
      <p:ext uri="{BB962C8B-B14F-4D97-AF65-F5344CB8AC3E}">
        <p14:creationId xmlns:p14="http://schemas.microsoft.com/office/powerpoint/2010/main" val="963328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642" name="Picture 2" descr="s_m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5943600" cy="42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3" name="Picture 3" descr="s_s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44775"/>
            <a:ext cx="5595938" cy="39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2644" name="Text Box 4"/>
          <p:cNvSpPr txBox="1">
            <a:spLocks noChangeArrowheads="1"/>
          </p:cNvSpPr>
          <p:nvPr/>
        </p:nvSpPr>
        <p:spPr bwMode="auto">
          <a:xfrm>
            <a:off x="6705600" y="2209800"/>
            <a:ext cx="1570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October 2008</a:t>
            </a:r>
          </a:p>
        </p:txBody>
      </p:sp>
      <p:sp>
        <p:nvSpPr>
          <p:cNvPr id="752645" name="Text Box 5"/>
          <p:cNvSpPr txBox="1">
            <a:spLocks noChangeArrowheads="1"/>
          </p:cNvSpPr>
          <p:nvPr/>
        </p:nvSpPr>
        <p:spPr bwMode="auto">
          <a:xfrm>
            <a:off x="533400" y="4343400"/>
            <a:ext cx="1212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April 2008</a:t>
            </a:r>
          </a:p>
        </p:txBody>
      </p:sp>
      <p:sp>
        <p:nvSpPr>
          <p:cNvPr id="752646" name="Text Box 6"/>
          <p:cNvSpPr txBox="1">
            <a:spLocks noChangeArrowheads="1"/>
          </p:cNvSpPr>
          <p:nvPr/>
        </p:nvSpPr>
        <p:spPr bwMode="auto">
          <a:xfrm>
            <a:off x="5868144" y="681038"/>
            <a:ext cx="2292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EU Project Sesame </a:t>
            </a:r>
          </a:p>
          <a:p>
            <a:r>
              <a:rPr lang="en-US" altLang="en-US" dirty="0" err="1"/>
              <a:t>Ümit</a:t>
            </a:r>
            <a:r>
              <a:rPr lang="en-US" altLang="en-US" dirty="0"/>
              <a:t> </a:t>
            </a:r>
            <a:r>
              <a:rPr lang="en-US" altLang="en-US" dirty="0" err="1"/>
              <a:t>Ünlüata</a:t>
            </a:r>
            <a:r>
              <a:rPr lang="en-US" altLang="en-US" dirty="0"/>
              <a:t> cruises</a:t>
            </a:r>
          </a:p>
        </p:txBody>
      </p:sp>
    </p:spTree>
    <p:extLst>
      <p:ext uri="{BB962C8B-B14F-4D97-AF65-F5344CB8AC3E}">
        <p14:creationId xmlns:p14="http://schemas.microsoft.com/office/powerpoint/2010/main" val="782296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1" name="Picture 2" descr="0929-strn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65138" y="3605213"/>
            <a:ext cx="5338763" cy="3252787"/>
          </a:xfrm>
        </p:spPr>
      </p:pic>
      <p:graphicFrame>
        <p:nvGraphicFramePr>
          <p:cNvPr id="80898" name="Object 2"/>
          <p:cNvGraphicFramePr>
            <a:graphicFrameLocks noChangeAspect="1"/>
          </p:cNvGraphicFramePr>
          <p:nvPr/>
        </p:nvGraphicFramePr>
        <p:xfrm>
          <a:off x="4041775" y="293688"/>
          <a:ext cx="5402263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ocument" r:id="rId5" imgW="4279900" imgH="3022600" progId="Word.Document.8">
                  <p:embed/>
                </p:oleObj>
              </mc:Choice>
              <mc:Fallback>
                <p:oleObj name="Document" r:id="rId5" imgW="4279900" imgH="30226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775" y="293688"/>
                        <a:ext cx="5402263" cy="3819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-296863" y="336550"/>
          <a:ext cx="5346701" cy="377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7" imgW="4127500" imgH="2921000" progId="Word.Document.8">
                  <p:embed/>
                </p:oleObj>
              </mc:Choice>
              <mc:Fallback>
                <p:oleObj name="Document" r:id="rId7" imgW="4127500" imgH="2921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96863" y="336550"/>
                        <a:ext cx="5346701" cy="3776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02" name="Group 5"/>
          <p:cNvGrpSpPr>
            <a:grpSpLocks/>
          </p:cNvGrpSpPr>
          <p:nvPr/>
        </p:nvGrpSpPr>
        <p:grpSpPr bwMode="auto">
          <a:xfrm>
            <a:off x="5013325" y="3951288"/>
            <a:ext cx="4130675" cy="2906712"/>
            <a:chOff x="1340" y="2210"/>
            <a:chExt cx="9004" cy="5849"/>
          </a:xfrm>
        </p:grpSpPr>
        <p:grpSp>
          <p:nvGrpSpPr>
            <p:cNvPr id="80908" name="Group 6"/>
            <p:cNvGrpSpPr>
              <a:grpSpLocks/>
            </p:cNvGrpSpPr>
            <p:nvPr/>
          </p:nvGrpSpPr>
          <p:grpSpPr bwMode="auto">
            <a:xfrm>
              <a:off x="1340" y="2212"/>
              <a:ext cx="4450" cy="5847"/>
              <a:chOff x="1340" y="2212"/>
              <a:chExt cx="4450" cy="5847"/>
            </a:xfrm>
          </p:grpSpPr>
          <p:grpSp>
            <p:nvGrpSpPr>
              <p:cNvPr id="80914" name="Group 7"/>
              <p:cNvGrpSpPr>
                <a:grpSpLocks/>
              </p:cNvGrpSpPr>
              <p:nvPr/>
            </p:nvGrpSpPr>
            <p:grpSpPr bwMode="auto">
              <a:xfrm>
                <a:off x="1520" y="2212"/>
                <a:ext cx="3998" cy="4800"/>
                <a:chOff x="1520" y="2212"/>
                <a:chExt cx="3998" cy="4800"/>
              </a:xfrm>
            </p:grpSpPr>
            <p:pic>
              <p:nvPicPr>
                <p:cNvPr id="80918" name="Picture 8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0" y="2212"/>
                  <a:ext cx="3998" cy="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0919" name="Picture 9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7" y="4292"/>
                  <a:ext cx="2235" cy="26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0915" name="Group 10"/>
              <p:cNvGrpSpPr>
                <a:grpSpLocks/>
              </p:cNvGrpSpPr>
              <p:nvPr/>
            </p:nvGrpSpPr>
            <p:grpSpPr bwMode="auto">
              <a:xfrm>
                <a:off x="1340" y="7007"/>
                <a:ext cx="4450" cy="1052"/>
                <a:chOff x="1340" y="7007"/>
                <a:chExt cx="4450" cy="1052"/>
              </a:xfrm>
            </p:grpSpPr>
            <p:pic>
              <p:nvPicPr>
                <p:cNvPr id="80916" name="Picture 11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0" y="7007"/>
                  <a:ext cx="2235" cy="10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091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180" y="7110"/>
                  <a:ext cx="2610" cy="78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000"/>
                    <a:t>Dardanelles Straits</a:t>
                  </a:r>
                </a:p>
                <a:p>
                  <a:r>
                    <a:rPr lang="en-US" altLang="en-US" sz="1000"/>
                    <a:t>Marmara Sea</a:t>
                  </a:r>
                </a:p>
                <a:p>
                  <a:r>
                    <a:rPr lang="en-US" altLang="en-US" sz="1000"/>
                    <a:t>Marmara Sea</a:t>
                  </a:r>
                </a:p>
              </p:txBody>
            </p:sp>
          </p:grpSp>
        </p:grpSp>
        <p:grpSp>
          <p:nvGrpSpPr>
            <p:cNvPr id="80909" name="Group 13"/>
            <p:cNvGrpSpPr>
              <a:grpSpLocks/>
            </p:cNvGrpSpPr>
            <p:nvPr/>
          </p:nvGrpSpPr>
          <p:grpSpPr bwMode="auto">
            <a:xfrm>
              <a:off x="5910" y="2210"/>
              <a:ext cx="4434" cy="5777"/>
              <a:chOff x="5910" y="2210"/>
              <a:chExt cx="4434" cy="5777"/>
            </a:xfrm>
          </p:grpSpPr>
          <p:pic>
            <p:nvPicPr>
              <p:cNvPr id="80910" name="Picture 14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8" y="2210"/>
                <a:ext cx="4122" cy="4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0911" name="Group 15"/>
              <p:cNvGrpSpPr>
                <a:grpSpLocks/>
              </p:cNvGrpSpPr>
              <p:nvPr/>
            </p:nvGrpSpPr>
            <p:grpSpPr bwMode="auto">
              <a:xfrm>
                <a:off x="5910" y="7170"/>
                <a:ext cx="4434" cy="817"/>
                <a:chOff x="5910" y="7170"/>
                <a:chExt cx="4434" cy="817"/>
              </a:xfrm>
            </p:grpSpPr>
            <p:pic>
              <p:nvPicPr>
                <p:cNvPr id="80912" name="Picture 16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0" y="7170"/>
                  <a:ext cx="1736" cy="8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09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734" y="7253"/>
                  <a:ext cx="2610" cy="55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000"/>
                    <a:t>Marmara Sea </a:t>
                  </a:r>
                </a:p>
                <a:p>
                  <a:r>
                    <a:rPr lang="en-US" altLang="en-US" sz="1000"/>
                    <a:t>Bosphorus Straits</a:t>
                  </a:r>
                  <a:endParaRPr lang="en-US" altLang="en-US" sz="1200"/>
                </a:p>
              </p:txBody>
            </p:sp>
          </p:grpSp>
        </p:grpSp>
      </p:grp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4668838" y="3790950"/>
          <a:ext cx="4999037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14" imgW="5880100" imgH="330200" progId="Word.Document.8">
                  <p:embed/>
                </p:oleObj>
              </mc:Choice>
              <mc:Fallback>
                <p:oleObj name="Document" r:id="rId14" imgW="5880100" imgH="330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838" y="3790950"/>
                        <a:ext cx="4999037" cy="287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3" name="Text Box 19"/>
          <p:cNvSpPr txBox="1">
            <a:spLocks noChangeArrowheads="1"/>
          </p:cNvSpPr>
          <p:nvPr/>
        </p:nvSpPr>
        <p:spPr bwMode="auto">
          <a:xfrm>
            <a:off x="2670175" y="2822575"/>
            <a:ext cx="555625" cy="603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MW</a:t>
            </a:r>
          </a:p>
        </p:txBody>
      </p:sp>
      <p:sp>
        <p:nvSpPr>
          <p:cNvPr id="80904" name="Text Box 20"/>
          <p:cNvSpPr txBox="1">
            <a:spLocks noChangeArrowheads="1"/>
          </p:cNvSpPr>
          <p:nvPr/>
        </p:nvSpPr>
        <p:spPr bwMode="auto">
          <a:xfrm>
            <a:off x="2652713" y="1774825"/>
            <a:ext cx="819150" cy="3476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MCIW</a:t>
            </a:r>
          </a:p>
        </p:txBody>
      </p:sp>
      <p:sp>
        <p:nvSpPr>
          <p:cNvPr id="80905" name="Text Box 21"/>
          <p:cNvSpPr txBox="1">
            <a:spLocks noChangeArrowheads="1"/>
          </p:cNvSpPr>
          <p:nvPr/>
        </p:nvSpPr>
        <p:spPr bwMode="auto">
          <a:xfrm>
            <a:off x="4014788" y="2293938"/>
            <a:ext cx="590550" cy="603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CIW</a:t>
            </a:r>
          </a:p>
        </p:txBody>
      </p:sp>
      <p:sp>
        <p:nvSpPr>
          <p:cNvPr id="80906" name="Text Box 22"/>
          <p:cNvSpPr txBox="1">
            <a:spLocks noChangeArrowheads="1"/>
          </p:cNvSpPr>
          <p:nvPr/>
        </p:nvSpPr>
        <p:spPr bwMode="auto">
          <a:xfrm>
            <a:off x="0" y="3475038"/>
            <a:ext cx="5329238" cy="603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Aegean Dardanelles Marmara Bosphorus Black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Sea        Strait           Sea          Strait            Sea</a:t>
            </a:r>
          </a:p>
        </p:txBody>
      </p:sp>
      <p:sp>
        <p:nvSpPr>
          <p:cNvPr id="80907" name="Rectangle 23"/>
          <p:cNvSpPr>
            <a:spLocks noGrp="1" noChangeArrowheads="1"/>
          </p:cNvSpPr>
          <p:nvPr>
            <p:ph type="title"/>
          </p:nvPr>
        </p:nvSpPr>
        <p:spPr>
          <a:xfrm>
            <a:off x="0" y="65088"/>
            <a:ext cx="9104313" cy="660400"/>
          </a:xfrm>
          <a:solidFill>
            <a:schemeClr val="accent1"/>
          </a:solidFill>
        </p:spPr>
        <p:txBody>
          <a:bodyPr lIns="0" tIns="0" rIns="0" bIns="0"/>
          <a:lstStyle/>
          <a:p>
            <a:pPr eaLnBrk="1" hangingPunct="1"/>
            <a:r>
              <a:rPr lang="tr-TR" altLang="en-US" sz="2800">
                <a:solidFill>
                  <a:schemeClr val="tx1"/>
                </a:solidFill>
              </a:rPr>
              <a:t>Turkish Straits System / northern Aegean Sea exchange</a:t>
            </a:r>
            <a:endParaRPr lang="en-US" altLang="en-US" i="1" u="sng"/>
          </a:p>
        </p:txBody>
      </p:sp>
    </p:spTree>
    <p:extLst>
      <p:ext uri="{BB962C8B-B14F-4D97-AF65-F5344CB8AC3E}">
        <p14:creationId xmlns:p14="http://schemas.microsoft.com/office/powerpoint/2010/main" val="119026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2465388"/>
            <a:ext cx="4516437" cy="358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7" name="Picture 3" descr="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2476500"/>
            <a:ext cx="4608513" cy="36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0" y="565150"/>
            <a:ext cx="9144000" cy="1766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2800" b="1"/>
              <a:t>Heterotrophic bacteria and Synechococcus</a:t>
            </a:r>
            <a:r>
              <a:rPr lang="en-US" altLang="en-US" sz="1800" b="1"/>
              <a:t>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Variation across basins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altLang="en-US" sz="1800" b="1"/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Heterotrophic bacteria, Synechococcus (log scale !), temperature and salinity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Changes from the Cilician - Levantine Basin to the Black Sea and through the Turkish Straits System </a:t>
            </a:r>
          </a:p>
        </p:txBody>
      </p:sp>
    </p:spTree>
    <p:extLst>
      <p:ext uri="{BB962C8B-B14F-4D97-AF65-F5344CB8AC3E}">
        <p14:creationId xmlns:p14="http://schemas.microsoft.com/office/powerpoint/2010/main" val="9687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s_m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5" y="1577975"/>
            <a:ext cx="559117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 descr="s_s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1612900"/>
            <a:ext cx="5484813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 descr="bm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0"/>
            <a:ext cx="111760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2924175" y="5680075"/>
            <a:ext cx="8445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Mar08</a:t>
            </a:r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7885113" y="5645150"/>
            <a:ext cx="9318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Sep08</a:t>
            </a:r>
          </a:p>
        </p:txBody>
      </p:sp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280988" y="6289675"/>
            <a:ext cx="1841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altLang="en-US" sz="1800" b="1"/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84605" y="6277558"/>
            <a:ext cx="90646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 dirty="0" smtClean="0"/>
              <a:t>Cilician B  </a:t>
            </a:r>
            <a:r>
              <a:rPr lang="en-US" altLang="en-US" sz="1800" b="1" dirty="0"/>
              <a:t>Levant  TSS    Black Sea         </a:t>
            </a:r>
            <a:r>
              <a:rPr lang="en-US" altLang="en-US" sz="1800" b="1" dirty="0" smtClean="0"/>
              <a:t>  </a:t>
            </a:r>
            <a:r>
              <a:rPr lang="en-US" altLang="en-US" sz="1800" b="1" dirty="0"/>
              <a:t>Cilician B </a:t>
            </a:r>
            <a:r>
              <a:rPr lang="en-US" altLang="en-US" sz="1800" b="1" dirty="0" err="1"/>
              <a:t>Aeg</a:t>
            </a:r>
            <a:r>
              <a:rPr lang="en-US" altLang="en-US" sz="1800" b="1" dirty="0"/>
              <a:t> TSS   Black Sea Levant</a:t>
            </a:r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0" y="0"/>
            <a:ext cx="6881813" cy="17922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2800"/>
              <a:t>Carbon sequestration and air-sea exchange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2000"/>
              <a:t>T, S, chla, O</a:t>
            </a:r>
            <a:r>
              <a:rPr lang="en-US" altLang="en-US" sz="2000" baseline="-25000"/>
              <a:t>2</a:t>
            </a:r>
            <a:r>
              <a:rPr lang="en-US" altLang="en-US" sz="2000"/>
              <a:t>, pCO</a:t>
            </a:r>
            <a:r>
              <a:rPr lang="en-US" altLang="en-US" sz="2000" baseline="-25000"/>
              <a:t>2</a:t>
            </a:r>
            <a:r>
              <a:rPr lang="tr-TR" altLang="en-US" sz="4400"/>
              <a:t> </a:t>
            </a:r>
            <a:r>
              <a:rPr lang="tr-TR" altLang="en-US" sz="2000"/>
              <a:t>From Levantine Sea to Black Sea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tr-TR" altLang="en-US" sz="2000"/>
              <a:t>and through theTurkish Straits System</a:t>
            </a:r>
            <a:endParaRPr lang="en-US" altLang="en-US" sz="4400"/>
          </a:p>
        </p:txBody>
      </p:sp>
    </p:spTree>
    <p:extLst>
      <p:ext uri="{BB962C8B-B14F-4D97-AF65-F5344CB8AC3E}">
        <p14:creationId xmlns:p14="http://schemas.microsoft.com/office/powerpoint/2010/main" val="202770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iverdisch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17563"/>
            <a:ext cx="6019800" cy="337343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000000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887413" y="4267200"/>
            <a:ext cx="7342187" cy="25542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5879"/>
                </a:solidFill>
                <a:latin typeface="ChessmasterX" charset="0"/>
              </a:rPr>
              <a:t>Levantine Basin:</a:t>
            </a:r>
            <a:r>
              <a:rPr lang="en-US" altLang="en-US" sz="2000">
                <a:latin typeface="ChessmasterX" charset="0"/>
              </a:rPr>
              <a:t> shortage of fresh water - shortage of nutrients</a:t>
            </a:r>
          </a:p>
          <a:p>
            <a:pPr eaLnBrk="1" hangingPunct="1"/>
            <a:endParaRPr lang="en-US" altLang="en-US" sz="2000">
              <a:latin typeface="ChessmasterX" charset="0"/>
            </a:endParaRPr>
          </a:p>
          <a:p>
            <a:pPr eaLnBrk="1" hangingPunct="1"/>
            <a:r>
              <a:rPr lang="en-US" altLang="en-US" sz="2000">
                <a:solidFill>
                  <a:srgbClr val="FF5879"/>
                </a:solidFill>
                <a:latin typeface="ChessmasterX" charset="0"/>
              </a:rPr>
              <a:t>South:</a:t>
            </a:r>
            <a:r>
              <a:rPr lang="en-US" altLang="en-US" sz="2000">
                <a:latin typeface="ChessmasterX" charset="0"/>
              </a:rPr>
              <a:t> Nile discharge decrease after 1960’s:</a:t>
            </a:r>
          </a:p>
          <a:p>
            <a:pPr eaLnBrk="1" hangingPunct="1"/>
            <a:r>
              <a:rPr lang="en-US" altLang="ja-JP" sz="2000">
                <a:latin typeface="ChessmasterX" charset="0"/>
              </a:rPr>
              <a:t>             ~ </a:t>
            </a:r>
            <a:r>
              <a:rPr lang="en-GB" altLang="en-US" sz="2000">
                <a:latin typeface="ChessmasterX" charset="0"/>
              </a:rPr>
              <a:t>6-15 km3/yr – Ludwig et al, 2009 </a:t>
            </a:r>
          </a:p>
          <a:p>
            <a:pPr eaLnBrk="1" hangingPunct="1"/>
            <a:r>
              <a:rPr lang="en-GB" altLang="en-US" sz="2000">
                <a:latin typeface="ChessmasterX" charset="0"/>
              </a:rPr>
              <a:t>               (formerly ~ 83km3/yr at Aswan)</a:t>
            </a:r>
            <a:endParaRPr lang="en-US" altLang="en-US" sz="2000">
              <a:latin typeface="ChessmasterX" charset="0"/>
            </a:endParaRPr>
          </a:p>
          <a:p>
            <a:pPr eaLnBrk="1" hangingPunct="1"/>
            <a:endParaRPr lang="en-GB" altLang="en-US" sz="2000">
              <a:latin typeface="ChessmasterX" charset="0"/>
            </a:endParaRPr>
          </a:p>
          <a:p>
            <a:pPr eaLnBrk="1" hangingPunct="1"/>
            <a:r>
              <a:rPr lang="en-GB" altLang="en-US" sz="2000">
                <a:solidFill>
                  <a:srgbClr val="FF5879"/>
                </a:solidFill>
                <a:latin typeface="ChessmasterX" charset="0"/>
              </a:rPr>
              <a:t>North:</a:t>
            </a:r>
            <a:r>
              <a:rPr lang="en-GB" altLang="en-US" sz="2000">
                <a:latin typeface="ChessmasterX" charset="0"/>
              </a:rPr>
              <a:t> Göksu, Lamas, Tarsus, Seyhan, Ceyhan, Asi rivers</a:t>
            </a:r>
          </a:p>
          <a:p>
            <a:pPr eaLnBrk="1" hangingPunct="1"/>
            <a:r>
              <a:rPr lang="en-GB" altLang="en-US" sz="2000">
                <a:latin typeface="ChessmasterX" charset="0"/>
              </a:rPr>
              <a:t>           contribute 28 km3/yr into the Cilician Basin.</a:t>
            </a:r>
            <a:r>
              <a:rPr lang="en-US" altLang="en-US" sz="2000">
                <a:latin typeface="ChessmasterX" charset="0"/>
              </a:rPr>
              <a:t> 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609600" y="304800"/>
            <a:ext cx="7948613" cy="3968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u="sng">
                <a:solidFill>
                  <a:srgbClr val="FF5879"/>
                </a:solidFill>
                <a:latin typeface="ChessmasterX" charset="0"/>
              </a:rPr>
              <a:t>Driver of Mediterranean coastal ecosystems:</a:t>
            </a:r>
            <a:r>
              <a:rPr lang="en-US" altLang="en-US" sz="2000">
                <a:latin typeface="ChessmasterX" charset="0"/>
              </a:rPr>
              <a:t> River inputs</a:t>
            </a:r>
            <a:r>
              <a:rPr lang="en-GB" altLang="en-US" sz="2000">
                <a:latin typeface="ChessmasterX" charset="0"/>
              </a:rPr>
              <a:t> 274 km3/yr</a:t>
            </a:r>
            <a:endParaRPr lang="en-US" altLang="en-US" sz="2000">
              <a:latin typeface="ChessmasterX" charset="0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6694488" y="-10080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429000" y="3733800"/>
            <a:ext cx="4648200" cy="461963"/>
          </a:xfrm>
          <a:prstGeom prst="rect">
            <a:avLst/>
          </a:prstGeom>
          <a:gradFill rotWithShape="1">
            <a:gsLst>
              <a:gs pos="0">
                <a:srgbClr val="A3A3EF"/>
              </a:gs>
              <a:gs pos="100000">
                <a:srgbClr val="2424A8"/>
              </a:gs>
            </a:gsLst>
            <a:lin ang="5400000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After </a:t>
            </a:r>
            <a:r>
              <a:rPr lang="en-US" dirty="0" err="1">
                <a:solidFill>
                  <a:schemeClr val="lt1"/>
                </a:solidFill>
                <a:latin typeface="+mn-lt"/>
                <a:ea typeface="+mn-ea"/>
              </a:rPr>
              <a:t>Pinardi</a:t>
            </a: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 et al, The Sea, v.14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0" y="2252663"/>
          <a:ext cx="9144000" cy="460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Document" r:id="rId4" imgW="5263907" imgH="2651765" progId="Word.Document.8">
                  <p:embed/>
                </p:oleObj>
              </mc:Choice>
              <mc:Fallback>
                <p:oleObj name="Document" r:id="rId4" imgW="5263907" imgH="265176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52663"/>
                        <a:ext cx="9144000" cy="460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76200" y="0"/>
            <a:ext cx="5867400" cy="2362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8000"/>
                </a:solidFill>
                <a:effectLst>
                  <a:glow rad="139700">
                    <a:schemeClr val="accent1">
                      <a:alpha val="75000"/>
                    </a:schemeClr>
                  </a:glow>
                </a:effectLst>
              </a:rPr>
              <a:t>Seas of the Old World</a:t>
            </a:r>
          </a:p>
          <a:p>
            <a:pPr algn="ctr">
              <a:defRPr/>
            </a:pPr>
            <a:r>
              <a:rPr lang="en-US" sz="2800" dirty="0">
                <a:solidFill>
                  <a:schemeClr val="tx2"/>
                </a:solidFill>
              </a:rPr>
              <a:t>Persistent observations needed in regions of high climate variability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(Mediterranean, </a:t>
            </a:r>
          </a:p>
          <a:p>
            <a:pPr algn="ctr">
              <a:defRPr/>
            </a:pPr>
            <a:r>
              <a:rPr lang="en-US" sz="2800" dirty="0">
                <a:solidFill>
                  <a:schemeClr val="tx2"/>
                </a:solidFill>
              </a:rPr>
              <a:t>Black and Caspian Seas)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8600"/>
            <a:ext cx="27432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4" descr="l3m_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50292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1981200" y="2397125"/>
          <a:ext cx="4724400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Document" r:id="rId5" imgW="5397500" imgH="5092700" progId="Word.Document.8">
                  <p:embed/>
                </p:oleObj>
              </mc:Choice>
              <mc:Fallback>
                <p:oleObj name="Document" r:id="rId5" imgW="5397500" imgH="50927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397125"/>
                        <a:ext cx="4724400" cy="446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7"/>
          <p:cNvSpPr txBox="1">
            <a:spLocks noChangeArrowheads="1"/>
          </p:cNvSpPr>
          <p:nvPr/>
        </p:nvSpPr>
        <p:spPr bwMode="auto">
          <a:xfrm>
            <a:off x="1295400" y="4724400"/>
            <a:ext cx="1997075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Eastern Med:</a:t>
            </a:r>
          </a:p>
          <a:p>
            <a:r>
              <a:rPr lang="en-US" altLang="en-US"/>
              <a:t>Blue desert ?</a:t>
            </a:r>
          </a:p>
        </p:txBody>
      </p:sp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6756400" y="1905000"/>
            <a:ext cx="2387600" cy="48387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Rivers</a:t>
            </a:r>
          </a:p>
          <a:p>
            <a:r>
              <a:rPr lang="en-US" altLang="en-US"/>
              <a:t>Eşen,Manavgat,</a:t>
            </a:r>
          </a:p>
          <a:p>
            <a:r>
              <a:rPr lang="en-US" altLang="en-US"/>
              <a:t>Göksu, Seyhan,</a:t>
            </a:r>
          </a:p>
          <a:p>
            <a:r>
              <a:rPr lang="en-US" altLang="en-US"/>
              <a:t>Ceyhan, Asi</a:t>
            </a:r>
          </a:p>
          <a:p>
            <a:r>
              <a:rPr lang="en-US" altLang="en-US"/>
              <a:t>(north)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Nile</a:t>
            </a:r>
          </a:p>
          <a:p>
            <a:r>
              <a:rPr lang="en-US" altLang="en-US"/>
              <a:t>(south)</a:t>
            </a:r>
          </a:p>
          <a:p>
            <a:endParaRPr lang="en-US" altLang="en-US"/>
          </a:p>
        </p:txBody>
      </p:sp>
      <p:sp>
        <p:nvSpPr>
          <p:cNvPr id="25606" name="Text Box 9"/>
          <p:cNvSpPr txBox="1">
            <a:spLocks noChangeArrowheads="1"/>
          </p:cNvSpPr>
          <p:nvPr/>
        </p:nvSpPr>
        <p:spPr bwMode="auto">
          <a:xfrm>
            <a:off x="685800" y="3352800"/>
            <a:ext cx="1979613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Rhodes Gyre</a:t>
            </a:r>
          </a:p>
        </p:txBody>
      </p:sp>
      <p:sp>
        <p:nvSpPr>
          <p:cNvPr id="25607" name="Text Box 10"/>
          <p:cNvSpPr txBox="1">
            <a:spLocks noChangeArrowheads="1"/>
          </p:cNvSpPr>
          <p:nvPr/>
        </p:nvSpPr>
        <p:spPr bwMode="auto">
          <a:xfrm>
            <a:off x="76200" y="457200"/>
            <a:ext cx="1641475" cy="1187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satellite</a:t>
            </a:r>
          </a:p>
          <a:p>
            <a:r>
              <a:rPr lang="en-US" altLang="en-US"/>
              <a:t>mean</a:t>
            </a:r>
          </a:p>
          <a:p>
            <a:r>
              <a:rPr lang="en-US" altLang="en-US"/>
              <a:t>chlorophyll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5867400" y="33528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9" name="Document" r:id="rId4" imgW="2514600" imgH="1346200" progId="Word.Document.8">
                  <p:embed/>
                </p:oleObj>
              </mc:Choice>
              <mc:Fallback>
                <p:oleObj name="Document" r:id="rId4" imgW="2514600" imgH="13462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3528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838200" y="47244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0" name="Document" r:id="rId6" imgW="2514600" imgH="1346200" progId="Word.Document.8">
                  <p:embed/>
                </p:oleObj>
              </mc:Choice>
              <mc:Fallback>
                <p:oleObj name="Document" r:id="rId6" imgW="2514600" imgH="13462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7244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3352800" y="4724400"/>
          <a:ext cx="25019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" name="Document" r:id="rId8" imgW="2501900" imgH="1333500" progId="Word.Document.8">
                  <p:embed/>
                </p:oleObj>
              </mc:Choice>
              <mc:Fallback>
                <p:oleObj name="Document" r:id="rId8" imgW="2501900" imgH="13335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724400"/>
                        <a:ext cx="2501900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5867400" y="4724400"/>
          <a:ext cx="25019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Document" r:id="rId10" imgW="2501900" imgH="1333500" progId="Word.Document.8">
                  <p:embed/>
                </p:oleObj>
              </mc:Choice>
              <mc:Fallback>
                <p:oleObj name="Document" r:id="rId10" imgW="2501900" imgH="13335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724400"/>
                        <a:ext cx="2501900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3352800" y="33528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" name="Document" r:id="rId12" imgW="2514600" imgH="1346200" progId="Word.Document.8">
                  <p:embed/>
                </p:oleObj>
              </mc:Choice>
              <mc:Fallback>
                <p:oleObj name="Document" r:id="rId12" imgW="2514600" imgH="13462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3528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838200" y="33528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" name="Document" r:id="rId14" imgW="2514600" imgH="1346200" progId="Word.Document.8">
                  <p:embed/>
                </p:oleObj>
              </mc:Choice>
              <mc:Fallback>
                <p:oleObj name="Document" r:id="rId14" imgW="2514600" imgH="13462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3528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5867400" y="19812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" name="Document" r:id="rId16" imgW="2514600" imgH="1346200" progId="Word.Document.8">
                  <p:embed/>
                </p:oleObj>
              </mc:Choice>
              <mc:Fallback>
                <p:oleObj name="Document" r:id="rId16" imgW="2514600" imgH="134620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9812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3352800" y="19812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6" name="Document" r:id="rId18" imgW="2514600" imgH="1346200" progId="Word.Document.8">
                  <p:embed/>
                </p:oleObj>
              </mc:Choice>
              <mc:Fallback>
                <p:oleObj name="Document" r:id="rId18" imgW="2514600" imgH="13462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9812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838200" y="19812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7" name="Document" r:id="rId20" imgW="2514600" imgH="1346200" progId="Word.Document.8">
                  <p:embed/>
                </p:oleObj>
              </mc:Choice>
              <mc:Fallback>
                <p:oleObj name="Document" r:id="rId20" imgW="2514600" imgH="1346200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9812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1"/>
          <p:cNvGraphicFramePr>
            <a:graphicFrameLocks noChangeAspect="1"/>
          </p:cNvGraphicFramePr>
          <p:nvPr/>
        </p:nvGraphicFramePr>
        <p:xfrm>
          <a:off x="5867400" y="6096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8" name="Document" r:id="rId22" imgW="2514600" imgH="1346200" progId="Word.Document.8">
                  <p:embed/>
                </p:oleObj>
              </mc:Choice>
              <mc:Fallback>
                <p:oleObj name="Document" r:id="rId22" imgW="2514600" imgH="134620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6096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0" name="Object 12"/>
          <p:cNvGraphicFramePr>
            <a:graphicFrameLocks noChangeAspect="1"/>
          </p:cNvGraphicFramePr>
          <p:nvPr/>
        </p:nvGraphicFramePr>
        <p:xfrm>
          <a:off x="3352800" y="6096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9" name="Document" r:id="rId24" imgW="2514600" imgH="1346200" progId="Word.Document.8">
                  <p:embed/>
                </p:oleObj>
              </mc:Choice>
              <mc:Fallback>
                <p:oleObj name="Document" r:id="rId24" imgW="2514600" imgH="1346200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6096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1" name="Object 13"/>
          <p:cNvGraphicFramePr>
            <a:graphicFrameLocks noChangeAspect="1"/>
          </p:cNvGraphicFramePr>
          <p:nvPr/>
        </p:nvGraphicFramePr>
        <p:xfrm>
          <a:off x="838200" y="609600"/>
          <a:ext cx="2514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0" name="Document" r:id="rId26" imgW="2514600" imgH="1346200" progId="Word.Document.8">
                  <p:embed/>
                </p:oleObj>
              </mc:Choice>
              <mc:Fallback>
                <p:oleObj name="Document" r:id="rId26" imgW="2514600" imgH="1346200" progId="Word.Document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09600"/>
                        <a:ext cx="25146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2" name="Text Box 17"/>
          <p:cNvSpPr txBox="1">
            <a:spLocks noChangeArrowheads="1"/>
          </p:cNvSpPr>
          <p:nvPr/>
        </p:nvSpPr>
        <p:spPr bwMode="auto">
          <a:xfrm>
            <a:off x="1066800" y="123825"/>
            <a:ext cx="6977063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Cilician Basin - Mersin Bay and Gulf of İskenderun</a:t>
            </a:r>
          </a:p>
        </p:txBody>
      </p:sp>
      <p:sp>
        <p:nvSpPr>
          <p:cNvPr id="27663" name="Text Box 18"/>
          <p:cNvSpPr txBox="1">
            <a:spLocks noChangeArrowheads="1"/>
          </p:cNvSpPr>
          <p:nvPr/>
        </p:nvSpPr>
        <p:spPr bwMode="auto">
          <a:xfrm>
            <a:off x="-52388" y="5943600"/>
            <a:ext cx="9094788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4 major rivers - Göksu, Seyhan, Ceyhan, Asi + streams supply</a:t>
            </a:r>
          </a:p>
          <a:p>
            <a:r>
              <a:rPr lang="en-US" altLang="en-US"/>
              <a:t>fresh water, nutrient, wastewaters in an otherwise oligotrophic sea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r2007_lev2w_chl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50"/>
            <a:ext cx="9144000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3592513" y="0"/>
          <a:ext cx="5703887" cy="415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0" name="Document" r:id="rId4" imgW="5473700" imgH="3987800" progId="Word.Document.8">
                  <p:embed/>
                </p:oleObj>
              </mc:Choice>
              <mc:Fallback>
                <p:oleObj name="Document" r:id="rId4" imgW="5473700" imgH="3987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0"/>
                        <a:ext cx="5703887" cy="415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-228600" y="2514600"/>
          <a:ext cx="51816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name="Document" r:id="rId6" imgW="4216400" imgH="3467100" progId="Word.Document.8">
                  <p:embed/>
                </p:oleObj>
              </mc:Choice>
              <mc:Fallback>
                <p:oleObj name="Document" r:id="rId6" imgW="4216400" imgH="34671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8600" y="2514600"/>
                        <a:ext cx="5181600" cy="425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0" y="0"/>
            <a:ext cx="3810000" cy="2554288"/>
          </a:xfrm>
          <a:prstGeom prst="rect">
            <a:avLst/>
          </a:prstGeom>
          <a:gradFill rotWithShape="1">
            <a:gsLst>
              <a:gs pos="0">
                <a:srgbClr val="E8E8FA"/>
              </a:gs>
              <a:gs pos="64999">
                <a:srgbClr val="C3C3EF"/>
              </a:gs>
              <a:gs pos="100000">
                <a:srgbClr val="A8A8EA"/>
              </a:gs>
            </a:gsLst>
            <a:lin ang="5400000" scaled="1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</a:rPr>
              <a:t>Levantine Basin Circulation Features:</a:t>
            </a:r>
          </a:p>
          <a:p>
            <a:r>
              <a:rPr lang="en-US" altLang="en-US" sz="2000">
                <a:solidFill>
                  <a:srgbClr val="000000"/>
                </a:solidFill>
              </a:rPr>
              <a:t>“Rhodes” (permanent gyre)</a:t>
            </a:r>
          </a:p>
          <a:p>
            <a:r>
              <a:rPr lang="en-US" altLang="en-US" sz="2000">
                <a:solidFill>
                  <a:srgbClr val="000000"/>
                </a:solidFill>
              </a:rPr>
              <a:t>“Mersa Matruh”, “Shikmona”, “Cyprus”, “Antalya”, “Ierapetra” </a:t>
            </a:r>
          </a:p>
          <a:p>
            <a:r>
              <a:rPr lang="en-US" altLang="en-US" sz="2000">
                <a:solidFill>
                  <a:srgbClr val="000000"/>
                </a:solidFill>
              </a:rPr>
              <a:t>(quasi-permanent eddies)</a:t>
            </a:r>
          </a:p>
          <a:p>
            <a:r>
              <a:rPr lang="en-US" altLang="en-US" sz="2000">
                <a:solidFill>
                  <a:srgbClr val="000000"/>
                </a:solidFill>
              </a:rPr>
              <a:t>“mid-mediterranean jet”    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“Asia Minor Current”</a:t>
            </a:r>
          </a:p>
        </p:txBody>
      </p:sp>
      <p:sp>
        <p:nvSpPr>
          <p:cNvPr id="29701" name="AutoShape 7"/>
          <p:cNvSpPr>
            <a:spLocks noChangeArrowheads="1"/>
          </p:cNvSpPr>
          <p:nvPr/>
        </p:nvSpPr>
        <p:spPr bwMode="auto">
          <a:xfrm>
            <a:off x="6629400" y="1676400"/>
            <a:ext cx="1295400" cy="1447800"/>
          </a:xfrm>
          <a:custGeom>
            <a:avLst/>
            <a:gdLst>
              <a:gd name="T0" fmla="*/ 38844008 w 21600"/>
              <a:gd name="T1" fmla="*/ 0 h 21600"/>
              <a:gd name="T2" fmla="*/ 11376251 w 21600"/>
              <a:gd name="T3" fmla="*/ 14210492 h 21600"/>
              <a:gd name="T4" fmla="*/ 0 w 21600"/>
              <a:gd name="T5" fmla="*/ 48521408 h 21600"/>
              <a:gd name="T6" fmla="*/ 11376251 w 21600"/>
              <a:gd name="T7" fmla="*/ 82832325 h 21600"/>
              <a:gd name="T8" fmla="*/ 38844008 w 21600"/>
              <a:gd name="T9" fmla="*/ 97042817 h 21600"/>
              <a:gd name="T10" fmla="*/ 66311766 w 21600"/>
              <a:gd name="T11" fmla="*/ 82832325 h 21600"/>
              <a:gd name="T12" fmla="*/ 77688017 w 21600"/>
              <a:gd name="T13" fmla="*/ 48521408 h 21600"/>
              <a:gd name="T14" fmla="*/ 66311766 w 21600"/>
              <a:gd name="T15" fmla="*/ 14210492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04" y="10800"/>
                </a:moveTo>
                <a:cubicBezTo>
                  <a:pt x="1904" y="15713"/>
                  <a:pt x="5887" y="19696"/>
                  <a:pt x="10800" y="19696"/>
                </a:cubicBezTo>
                <a:cubicBezTo>
                  <a:pt x="15713" y="19696"/>
                  <a:pt x="19696" y="15713"/>
                  <a:pt x="19696" y="10800"/>
                </a:cubicBezTo>
                <a:cubicBezTo>
                  <a:pt x="19696" y="5887"/>
                  <a:pt x="15713" y="1904"/>
                  <a:pt x="10800" y="1904"/>
                </a:cubicBezTo>
                <a:cubicBezTo>
                  <a:pt x="5887" y="1904"/>
                  <a:pt x="1904" y="5887"/>
                  <a:pt x="1904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9702" name="Text Box 8"/>
          <p:cNvSpPr txBox="1">
            <a:spLocks noChangeArrowheads="1"/>
          </p:cNvSpPr>
          <p:nvPr/>
        </p:nvSpPr>
        <p:spPr bwMode="auto">
          <a:xfrm>
            <a:off x="6461125" y="1824038"/>
            <a:ext cx="450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5879"/>
                </a:solidFill>
              </a:rPr>
              <a:t>sill</a:t>
            </a:r>
            <a:endParaRPr lang="en-US" altLang="en-US"/>
          </a:p>
        </p:txBody>
      </p:sp>
      <p:sp>
        <p:nvSpPr>
          <p:cNvPr id="29703" name="Text Box 9"/>
          <p:cNvSpPr txBox="1">
            <a:spLocks noChangeArrowheads="1"/>
          </p:cNvSpPr>
          <p:nvPr/>
        </p:nvSpPr>
        <p:spPr bwMode="auto">
          <a:xfrm>
            <a:off x="6934200" y="1339850"/>
            <a:ext cx="844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FF5879"/>
                </a:solidFill>
              </a:rPr>
              <a:t>shelf</a:t>
            </a:r>
            <a:endParaRPr lang="en-US" alt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4876800" y="3733800"/>
            <a:ext cx="4267200" cy="3046413"/>
          </a:xfrm>
          <a:prstGeom prst="rect">
            <a:avLst/>
          </a:prstGeom>
          <a:gradFill rotWithShape="1">
            <a:gsLst>
              <a:gs pos="0">
                <a:srgbClr val="E8E8FA"/>
              </a:gs>
              <a:gs pos="64999">
                <a:srgbClr val="C3C3EF"/>
              </a:gs>
              <a:gs pos="100000">
                <a:srgbClr val="A8A8EA"/>
              </a:gs>
            </a:gsLst>
            <a:lin ang="5400000" scaled="1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FF0C18"/>
                </a:solidFill>
              </a:rPr>
              <a:t>Cilician Basin -  ROFI</a:t>
            </a:r>
          </a:p>
          <a:p>
            <a:r>
              <a:rPr lang="en-US" altLang="en-US">
                <a:solidFill>
                  <a:srgbClr val="FF0C18"/>
                </a:solidFill>
              </a:rPr>
              <a:t>“region of freshwater influence  --- but ---  in an oligotrophic sea of high contrast”</a:t>
            </a:r>
          </a:p>
          <a:p>
            <a:endParaRPr lang="en-US" altLang="en-US">
              <a:solidFill>
                <a:srgbClr val="FF0C18"/>
              </a:solidFill>
            </a:endParaRPr>
          </a:p>
          <a:p>
            <a:r>
              <a:rPr lang="en-US" altLang="en-US">
                <a:solidFill>
                  <a:srgbClr val="FF0C18"/>
                </a:solidFill>
              </a:rPr>
              <a:t>Cyprus – Gulf of İskenderun “Strait”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381000" y="51752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altLang="en-US" sz="1800">
                <a:solidFill>
                  <a:srgbClr val="FFFFFF"/>
                </a:solidFill>
                <a:latin typeface="Tahoma" charset="0"/>
              </a:rPr>
              <a:t>Satellite observations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9144000" cy="535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94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148330"/>
              </p:ext>
            </p:extLst>
          </p:nvPr>
        </p:nvGraphicFramePr>
        <p:xfrm>
          <a:off x="1403648" y="-23572"/>
          <a:ext cx="5181600" cy="404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4" name="Document" r:id="rId4" imgW="5016500" imgH="3911600" progId="Word.Document.8">
                  <p:embed/>
                </p:oleObj>
              </mc:Choice>
              <mc:Fallback>
                <p:oleObj name="Document" r:id="rId4" imgW="5016500" imgH="39116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-23572"/>
                        <a:ext cx="5181600" cy="404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93096"/>
            <a:ext cx="3960813" cy="24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57662"/>
            <a:ext cx="3779837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585248" y="1763952"/>
            <a:ext cx="2377574" cy="1200329"/>
          </a:xfrm>
          <a:prstGeom prst="rect">
            <a:avLst/>
          </a:prstGeom>
          <a:gradFill rotWithShape="1">
            <a:gsLst>
              <a:gs pos="0">
                <a:srgbClr val="A3A3EF"/>
              </a:gs>
              <a:gs pos="100000">
                <a:srgbClr val="2424A8"/>
              </a:gs>
            </a:gsLst>
            <a:lin ang="5400000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Region of </a:t>
            </a: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River Influence</a:t>
            </a: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Eddy </a:t>
            </a: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dispersion</a:t>
            </a:r>
          </a:p>
        </p:txBody>
      </p:sp>
    </p:spTree>
    <p:extLst>
      <p:ext uri="{BB962C8B-B14F-4D97-AF65-F5344CB8AC3E}">
        <p14:creationId xmlns:p14="http://schemas.microsoft.com/office/powerpoint/2010/main" val="256264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540226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608013" y="457200"/>
            <a:ext cx="8078787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Özsoy, E., Lozano, C. and A. R. Robinson, (1992). </a:t>
            </a:r>
          </a:p>
          <a:p>
            <a:r>
              <a:rPr lang="en-US" altLang="en-US"/>
              <a:t>A Baroclinic Quasigeostrophic Model for Closed Basins or </a:t>
            </a:r>
          </a:p>
          <a:p>
            <a:r>
              <a:rPr lang="en-US" altLang="en-US"/>
              <a:t>Semi-Enclosed Seas with Islands, Math. Comp. Simul., </a:t>
            </a:r>
          </a:p>
          <a:p>
            <a:r>
              <a:rPr lang="en-US" altLang="en-US"/>
              <a:t>34, 51-79.</a:t>
            </a:r>
          </a:p>
        </p:txBody>
      </p:sp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304800" y="5867400"/>
            <a:ext cx="8604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FF0C4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POEM - Physical Oceanography of the Eastern Mediterranean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762000"/>
            <a:ext cx="6172200" cy="519113"/>
          </a:xfr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2700" dir="2700000" algn="ctr" rotWithShape="0">
                    <a:srgbClr val="000000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2800">
                <a:solidFill>
                  <a:schemeClr val="hlink"/>
                </a:solidFill>
              </a:rPr>
              <a:t>MFTEP MODELS HIERARCHY</a:t>
            </a:r>
            <a:endParaRPr lang="en-GB" altLang="en-US" sz="2800"/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088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4283075" y="3779838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3254375" y="5672138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5624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533400"/>
            <a:ext cx="45624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45624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276600"/>
            <a:ext cx="45624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1143000" y="6035675"/>
            <a:ext cx="5740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Cilician daily forecasts - MFSTEP Project</a:t>
            </a:r>
          </a:p>
          <a:p>
            <a:r>
              <a:rPr lang="en-US" altLang="en-US"/>
              <a:t>Resolution 1.35 km</a:t>
            </a:r>
          </a:p>
        </p:txBody>
      </p:sp>
    </p:spTree>
    <p:extLst>
      <p:ext uri="{BB962C8B-B14F-4D97-AF65-F5344CB8AC3E}">
        <p14:creationId xmlns:p14="http://schemas.microsoft.com/office/powerpoint/2010/main" val="520332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0" y="1019175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762000" y="5562600"/>
            <a:ext cx="77041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en-US" sz="3200" i="1">
                <a:solidFill>
                  <a:srgbClr val="FFFFFF"/>
                </a:solidFill>
              </a:rPr>
              <a:t>Currents and salinity inJanuary 2003 SVP</a:t>
            </a:r>
          </a:p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en-US" sz="3200" i="1">
                <a:solidFill>
                  <a:srgbClr val="FFFFFF"/>
                </a:solidFill>
              </a:rPr>
              <a:t>At 10m, 100m, 500m and 800m depths</a:t>
            </a:r>
            <a:endParaRPr lang="en-GB" altLang="en-US" sz="900" i="1">
              <a:solidFill>
                <a:srgbClr val="FFFFFF"/>
              </a:solidFill>
            </a:endParaRPr>
          </a:p>
        </p:txBody>
      </p:sp>
      <p:pic>
        <p:nvPicPr>
          <p:cNvPr id="110601" name="Picture 9" descr="rs0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4294188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2" name="Picture 10" descr="rs0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"/>
            <a:ext cx="4294188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3" name="Picture 11" descr="rs0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4294188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04" name="Picture 12" descr="rs08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71800"/>
            <a:ext cx="4294188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475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683568" y="548680"/>
            <a:ext cx="7758662" cy="5632311"/>
          </a:xfrm>
          <a:prstGeom prst="rect">
            <a:avLst/>
          </a:prstGeom>
          <a:gradFill rotWithShape="1">
            <a:gsLst>
              <a:gs pos="0">
                <a:srgbClr val="A3A3EF"/>
              </a:gs>
              <a:gs pos="100000">
                <a:srgbClr val="2424A8"/>
              </a:gs>
            </a:gsLst>
            <a:lin ang="5400000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NATO Projects</a:t>
            </a: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Black Sea (3), Caspian Sea</a:t>
            </a:r>
          </a:p>
          <a:p>
            <a:pPr eaLnBrk="0" hangingPunct="0">
              <a:defRPr/>
            </a:pPr>
            <a:endParaRPr lang="en-US" dirty="0" smtClean="0">
              <a:solidFill>
                <a:schemeClr val="lt1"/>
              </a:solidFill>
              <a:latin typeface="+mn-lt"/>
              <a:ea typeface="+mn-ea"/>
            </a:endParaRP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European Projects</a:t>
            </a: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Ventilation of the Black Sea, Aral Kum,</a:t>
            </a: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MFS, MFSTEP, IASON, ECOOP, SESAME, PERSEUS,</a:t>
            </a:r>
          </a:p>
          <a:p>
            <a:pPr eaLnBrk="0" hangingPunct="0">
              <a:defRPr/>
            </a:pPr>
            <a:r>
              <a:rPr lang="en-US" dirty="0" err="1" smtClean="0">
                <a:solidFill>
                  <a:schemeClr val="lt1"/>
                </a:solidFill>
                <a:latin typeface="+mn-lt"/>
                <a:ea typeface="+mn-ea"/>
              </a:rPr>
              <a:t>MyOcean</a:t>
            </a: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, MyOcean2, </a:t>
            </a:r>
            <a:r>
              <a:rPr lang="en-US" dirty="0" err="1" smtClean="0">
                <a:solidFill>
                  <a:schemeClr val="lt1"/>
                </a:solidFill>
                <a:latin typeface="+mn-lt"/>
                <a:ea typeface="+mn-ea"/>
              </a:rPr>
              <a:t>MyOcean</a:t>
            </a: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 Follow On,</a:t>
            </a:r>
          </a:p>
          <a:p>
            <a:pPr eaLnBrk="0" hangingPunct="0">
              <a:defRPr/>
            </a:pPr>
            <a:endParaRPr lang="en-US" dirty="0" smtClean="0">
              <a:solidFill>
                <a:schemeClr val="lt1"/>
              </a:solidFill>
              <a:latin typeface="+mn-lt"/>
              <a:ea typeface="+mn-ea"/>
            </a:endParaRP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Copernicus Marine Environment Monitoring Service</a:t>
            </a: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(CMEMS)</a:t>
            </a:r>
          </a:p>
          <a:p>
            <a:pPr eaLnBrk="0" hangingPunct="0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+</a:t>
            </a:r>
          </a:p>
          <a:p>
            <a:pPr eaLnBrk="0" hangingPunct="0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m</a:t>
            </a: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any TÜBİTAK projects</a:t>
            </a:r>
          </a:p>
          <a:p>
            <a:pPr eaLnBrk="0" hangingPunct="0">
              <a:defRPr/>
            </a:pP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including MOMA  (</a:t>
            </a:r>
            <a:r>
              <a:rPr lang="en-US" dirty="0" err="1" smtClean="0">
                <a:solidFill>
                  <a:schemeClr val="lt1"/>
                </a:solidFill>
                <a:latin typeface="+mn-lt"/>
                <a:ea typeface="+mn-ea"/>
              </a:rPr>
              <a:t>kamu</a:t>
            </a:r>
            <a:r>
              <a:rPr lang="en-US" dirty="0" smtClean="0">
                <a:solidFill>
                  <a:schemeClr val="lt1"/>
                </a:solidFill>
                <a:latin typeface="+mn-lt"/>
                <a:ea typeface="+mn-ea"/>
              </a:rPr>
              <a:t>)</a:t>
            </a: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018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070212_uv_on_temp_z0010_t1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429418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 descr="070212_uv_on_temp_z0100_t1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85800"/>
            <a:ext cx="429418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 descr="070212_uv_on_temp_z0500_t1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429418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 descr="070212_uv_on_temp_z0800_t18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00400"/>
            <a:ext cx="429418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822325" y="5838825"/>
            <a:ext cx="7642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Northern Levantine Sea forecast system - res: 1.35 km</a:t>
            </a:r>
          </a:p>
          <a:p>
            <a:r>
              <a:rPr lang="en-US" altLang="en-US"/>
              <a:t>(POM)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3124200" y="1219200"/>
            <a:ext cx="272573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Asia Minor Current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3" descr="nadiapinar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04800"/>
            <a:ext cx="25146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4" descr="mfstep_t005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1400"/>
            <a:ext cx="4724400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2" descr="070212_uv_on_temp_z0010_t1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5" y="4038600"/>
            <a:ext cx="4749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20090101_Vel_5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413"/>
            <a:ext cx="67056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2438400" y="4038600"/>
            <a:ext cx="3225800" cy="822325"/>
          </a:xfrm>
          <a:prstGeom prst="rect">
            <a:avLst/>
          </a:prstGeom>
          <a:gradFill rotWithShape="1">
            <a:gsLst>
              <a:gs pos="0">
                <a:srgbClr val="E8E8FA"/>
              </a:gs>
              <a:gs pos="64999">
                <a:srgbClr val="C3C3EF"/>
              </a:gs>
              <a:gs pos="100000">
                <a:srgbClr val="A8A8EA"/>
              </a:gs>
            </a:gsLst>
            <a:lin ang="5400000" scaled="1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ALERMO resolution </a:t>
            </a:r>
          </a:p>
          <a:p>
            <a:r>
              <a:rPr lang="en-US" altLang="en-US">
                <a:solidFill>
                  <a:srgbClr val="000000"/>
                </a:solidFill>
              </a:rPr>
              <a:t>1/50 degrees </a:t>
            </a:r>
            <a:r>
              <a:rPr lang="en-US" altLang="ja-JP">
                <a:solidFill>
                  <a:srgbClr val="000000"/>
                </a:solidFill>
              </a:rPr>
              <a:t>~ 2.2 km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441325" y="885825"/>
            <a:ext cx="1657350" cy="457200"/>
          </a:xfrm>
          <a:prstGeom prst="rect">
            <a:avLst/>
          </a:prstGeom>
          <a:gradFill rotWithShape="1">
            <a:gsLst>
              <a:gs pos="0">
                <a:srgbClr val="E8E8FA"/>
              </a:gs>
              <a:gs pos="64999">
                <a:srgbClr val="C3C3EF"/>
              </a:gs>
              <a:gs pos="100000">
                <a:srgbClr val="A8A8EA"/>
              </a:gs>
            </a:gsLst>
            <a:lin ang="5400000" scaled="1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INGV MFS</a:t>
            </a:r>
          </a:p>
        </p:txBody>
      </p:sp>
      <p:sp>
        <p:nvSpPr>
          <p:cNvPr id="125960" name="Text Box 8"/>
          <p:cNvSpPr txBox="1">
            <a:spLocks noChangeArrowheads="1"/>
          </p:cNvSpPr>
          <p:nvPr/>
        </p:nvSpPr>
        <p:spPr bwMode="auto">
          <a:xfrm>
            <a:off x="5867400" y="4724400"/>
            <a:ext cx="2767013" cy="461963"/>
          </a:xfrm>
          <a:prstGeom prst="rect">
            <a:avLst/>
          </a:prstGeom>
          <a:gradFill rotWithShape="1">
            <a:gsLst>
              <a:gs pos="0">
                <a:srgbClr val="E8E8FA"/>
              </a:gs>
              <a:gs pos="64999">
                <a:srgbClr val="C3C3EF"/>
              </a:gs>
              <a:gs pos="100000">
                <a:srgbClr val="A8A8EA"/>
              </a:gs>
            </a:gsLst>
            <a:lin ang="5400000" scaled="1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NLEV res. 1.35 km</a:t>
            </a:r>
          </a:p>
        </p:txBody>
      </p:sp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0" y="0"/>
            <a:ext cx="9150350" cy="461963"/>
          </a:xfrm>
          <a:prstGeom prst="rect">
            <a:avLst/>
          </a:prstGeom>
          <a:gradFill rotWithShape="1">
            <a:gsLst>
              <a:gs pos="0">
                <a:srgbClr val="A3A3EF"/>
              </a:gs>
              <a:gs pos="100000">
                <a:srgbClr val="2424A8"/>
              </a:gs>
            </a:gsLst>
            <a:lin ang="5400000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</a:rPr>
              <a:t>European Operational Oceanography - along the footsteps of ARR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3" descr="1985-2007_surface_cir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9600" y="152400"/>
            <a:ext cx="7974013" cy="708025"/>
          </a:xfrm>
          <a:prstGeom prst="rect">
            <a:avLst/>
          </a:prstGeom>
          <a:gradFill rotWithShape="1">
            <a:gsLst>
              <a:gs pos="0">
                <a:srgbClr val="E8E8FA"/>
              </a:gs>
              <a:gs pos="64999">
                <a:srgbClr val="C3C3EF"/>
              </a:gs>
              <a:gs pos="100000">
                <a:srgbClr val="A8A8EA"/>
              </a:gs>
            </a:gsLst>
            <a:lin ang="5400000" scaled="1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</a:rPr>
              <a:t>Pinardi et al. (2011). The Mediterranean Large Scale Low Frequency </a:t>
            </a:r>
            <a:endParaRPr lang="ru-RU" altLang="en-US" sz="2000">
              <a:solidFill>
                <a:srgbClr val="000000"/>
              </a:solidFill>
            </a:endParaRPr>
          </a:p>
          <a:p>
            <a:r>
              <a:rPr lang="en-US" altLang="en-US" sz="2000">
                <a:solidFill>
                  <a:srgbClr val="000000"/>
                </a:solidFill>
              </a:rPr>
              <a:t>Ocean Variability from 1987 to 2007, A Retrospective Analysis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1996_chlo_z0000_t0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28838"/>
            <a:ext cx="6975475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1947863" y="5487988"/>
            <a:ext cx="5519737" cy="13700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Northern Levantine Basin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Multi-year coupled ecosystem model simulations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(1996-2001) and (2030-2035 IPCC A1B)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altLang="en-US" sz="1800" b="1"/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sz="1800" b="1"/>
              <a:t>Nested in OGS Mediterranean Sea model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304800" y="0"/>
            <a:ext cx="8686800" cy="26781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NLEV ROMS model: SESAME and MyOcean Projects</a:t>
            </a:r>
          </a:p>
          <a:p>
            <a:r>
              <a:rPr lang="en-US" altLang="en-US"/>
              <a:t>resolution 1.35 km in x and y, 30 s-levels in vertical</a:t>
            </a:r>
          </a:p>
          <a:p>
            <a:r>
              <a:rPr lang="en-US" altLang="en-US"/>
              <a:t>Large et al (1994) K-profile turbulence parameterization (LMD)</a:t>
            </a:r>
          </a:p>
          <a:p>
            <a:r>
              <a:rPr lang="en-US" altLang="en-US"/>
              <a:t>open boundary conditions 2drad,chapman+flather,T,S,u,v</a:t>
            </a:r>
          </a:p>
          <a:p>
            <a:r>
              <a:rPr lang="en-US" altLang="en-US"/>
              <a:t>surface atmospheric fluxes - INGV-SXG model scenario</a:t>
            </a:r>
          </a:p>
          <a:p>
            <a:r>
              <a:rPr lang="en-US" altLang="en-US"/>
              <a:t>lateral inputs: volume,T,S,NO3,NH4 at 14 rivers and streams</a:t>
            </a:r>
          </a:p>
          <a:p>
            <a:r>
              <a:rPr lang="en-US" altLang="en-US"/>
              <a:t>coupled ecosystem model - Bio_FennelNLEV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8" descr="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95600"/>
            <a:ext cx="4419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 descr="z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638"/>
            <a:ext cx="4800600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 descr="z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4775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6" descr="z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"/>
            <a:ext cx="447040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 Box 9"/>
          <p:cNvSpPr txBox="1">
            <a:spLocks noChangeArrowheads="1"/>
          </p:cNvSpPr>
          <p:nvPr/>
        </p:nvSpPr>
        <p:spPr bwMode="auto">
          <a:xfrm>
            <a:off x="1828800" y="5410200"/>
            <a:ext cx="1044575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Girne</a:t>
            </a:r>
          </a:p>
        </p:txBody>
      </p:sp>
      <p:sp>
        <p:nvSpPr>
          <p:cNvPr id="54280" name="Text Box 10"/>
          <p:cNvSpPr txBox="1">
            <a:spLocks noChangeArrowheads="1"/>
          </p:cNvSpPr>
          <p:nvPr/>
        </p:nvSpPr>
        <p:spPr bwMode="auto">
          <a:xfrm>
            <a:off x="5791200" y="2209800"/>
            <a:ext cx="2133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Taşucu-Girne</a:t>
            </a:r>
          </a:p>
        </p:txBody>
      </p:sp>
      <p:sp>
        <p:nvSpPr>
          <p:cNvPr id="54281" name="Text Box 11"/>
          <p:cNvSpPr txBox="1">
            <a:spLocks noChangeArrowheads="1"/>
          </p:cNvSpPr>
          <p:nvPr/>
        </p:nvSpPr>
        <p:spPr bwMode="auto">
          <a:xfrm>
            <a:off x="1752600" y="1066800"/>
            <a:ext cx="14478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Taşucu</a:t>
            </a:r>
          </a:p>
        </p:txBody>
      </p:sp>
      <p:sp>
        <p:nvSpPr>
          <p:cNvPr id="81932" name="Text Box 12"/>
          <p:cNvSpPr txBox="1">
            <a:spLocks noChangeArrowheads="1"/>
          </p:cNvSpPr>
          <p:nvPr/>
        </p:nvSpPr>
        <p:spPr bwMode="auto">
          <a:xfrm>
            <a:off x="6934200" y="42672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1">
                <a:effectLst>
                  <a:outerShdw blurRad="38100" dist="38100" dir="2700000" algn="tl">
                    <a:srgbClr val="FFFFFF"/>
                  </a:outerShdw>
                </a:effectLst>
              </a:rPr>
              <a:t>Taşucu</a:t>
            </a:r>
            <a:endParaRPr lang="en-US" altLang="en-US"/>
          </a:p>
        </p:txBody>
      </p:sp>
      <p:sp>
        <p:nvSpPr>
          <p:cNvPr id="81933" name="Text Box 13"/>
          <p:cNvSpPr txBox="1">
            <a:spLocks noChangeArrowheads="1"/>
          </p:cNvSpPr>
          <p:nvPr/>
        </p:nvSpPr>
        <p:spPr bwMode="auto">
          <a:xfrm>
            <a:off x="7315200" y="6019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1">
                <a:effectLst>
                  <a:outerShdw blurRad="38100" dist="38100" dir="2700000" algn="tl">
                    <a:srgbClr val="FFFFFF"/>
                  </a:outerShdw>
                </a:effectLst>
              </a:rPr>
              <a:t>Girne</a:t>
            </a:r>
            <a:endParaRPr lang="en-US" altLang="en-US"/>
          </a:p>
        </p:txBody>
      </p:sp>
      <p:sp>
        <p:nvSpPr>
          <p:cNvPr id="54284" name="Oval 14"/>
          <p:cNvSpPr>
            <a:spLocks noChangeArrowheads="1"/>
          </p:cNvSpPr>
          <p:nvPr/>
        </p:nvSpPr>
        <p:spPr bwMode="auto">
          <a:xfrm>
            <a:off x="7620000" y="4572000"/>
            <a:ext cx="76200" cy="76200"/>
          </a:xfrm>
          <a:prstGeom prst="ellipse">
            <a:avLst/>
          </a:prstGeom>
          <a:solidFill>
            <a:srgbClr val="FF0C18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54285" name="Oval 15"/>
          <p:cNvSpPr>
            <a:spLocks noChangeArrowheads="1"/>
          </p:cNvSpPr>
          <p:nvPr/>
        </p:nvSpPr>
        <p:spPr bwMode="auto">
          <a:xfrm>
            <a:off x="7620000" y="5867400"/>
            <a:ext cx="76200" cy="76200"/>
          </a:xfrm>
          <a:prstGeom prst="ellipse">
            <a:avLst/>
          </a:prstGeom>
          <a:solidFill>
            <a:srgbClr val="FF0C18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54286" name="Line 16"/>
          <p:cNvSpPr>
            <a:spLocks noChangeShapeType="1"/>
          </p:cNvSpPr>
          <p:nvPr/>
        </p:nvSpPr>
        <p:spPr bwMode="auto">
          <a:xfrm>
            <a:off x="7696200" y="4724400"/>
            <a:ext cx="0" cy="1066800"/>
          </a:xfrm>
          <a:prstGeom prst="line">
            <a:avLst/>
          </a:prstGeom>
          <a:noFill/>
          <a:ln w="76200">
            <a:solidFill>
              <a:srgbClr val="FF0C1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Text Box 17"/>
          <p:cNvSpPr txBox="1">
            <a:spLocks noChangeArrowheads="1"/>
          </p:cNvSpPr>
          <p:nvPr/>
        </p:nvSpPr>
        <p:spPr bwMode="auto">
          <a:xfrm>
            <a:off x="3276600" y="0"/>
            <a:ext cx="2971800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Sea-level difference </a:t>
            </a:r>
            <a:r>
              <a:rPr lang="en-US" altLang="ja-JP">
                <a:latin typeface="ヒラギノ角ゴ ProN W3" charset="-128"/>
              </a:rPr>
              <a:t> ~ </a:t>
            </a:r>
            <a:r>
              <a:rPr lang="en-US" altLang="en-US"/>
              <a:t>net transport</a:t>
            </a:r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4013200" y="3048000"/>
          <a:ext cx="16256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6" name="Document" r:id="rId7" imgW="5829300" imgH="4368800" progId="Word.Document.8">
                  <p:embed/>
                </p:oleObj>
              </mc:Choice>
              <mc:Fallback>
                <p:oleObj name="Document" r:id="rId7" imgW="5829300" imgH="4368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3048000"/>
                        <a:ext cx="16256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 Box 3"/>
          <p:cNvSpPr txBox="1">
            <a:spLocks noChangeArrowheads="1"/>
          </p:cNvSpPr>
          <p:nvPr/>
        </p:nvSpPr>
        <p:spPr bwMode="auto">
          <a:xfrm>
            <a:off x="609600" y="157163"/>
            <a:ext cx="7991475" cy="431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altLang="en-US" b="1">
                <a:solidFill>
                  <a:srgbClr val="FF0C18"/>
                </a:solidFill>
              </a:rPr>
              <a:t>Dense water (LIW) formation in the Gulf of İskenderun</a:t>
            </a:r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/>
        </p:nvGraphicFramePr>
        <p:xfrm>
          <a:off x="4348163" y="609600"/>
          <a:ext cx="5100637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2" name="Document" r:id="rId4" imgW="5092700" imgH="3594100" progId="Word.Document.8">
                  <p:embed/>
                </p:oleObj>
              </mc:Choice>
              <mc:Fallback>
                <p:oleObj name="Document" r:id="rId4" imgW="5092700" imgH="35941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8163" y="609600"/>
                        <a:ext cx="5100637" cy="360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302" name="Picture 2" descr="r110201_dens_i48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609600"/>
            <a:ext cx="48006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1219200" y="4286250"/>
          <a:ext cx="2795588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3" name="Document" r:id="rId7" imgW="2794000" imgH="2565400" progId="Word.Document.8">
                  <p:embed/>
                </p:oleObj>
              </mc:Choice>
              <mc:Fallback>
                <p:oleObj name="Document" r:id="rId7" imgW="2794000" imgH="25654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286250"/>
                        <a:ext cx="2795588" cy="2571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4495800" y="4227513"/>
          <a:ext cx="2859088" cy="263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4" name="Document" r:id="rId9" imgW="2857500" imgH="2628900" progId="Word.Document.8">
                  <p:embed/>
                </p:oleObj>
              </mc:Choice>
              <mc:Fallback>
                <p:oleObj name="Document" r:id="rId9" imgW="2857500" imgH="26289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227513"/>
                        <a:ext cx="2859088" cy="2630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2514600" y="2286000"/>
            <a:ext cx="13160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5879"/>
                </a:solidFill>
              </a:rPr>
              <a:t>operational</a:t>
            </a:r>
          </a:p>
          <a:p>
            <a:r>
              <a:rPr lang="en-US" altLang="en-US" sz="1800">
                <a:solidFill>
                  <a:srgbClr val="FF5879"/>
                </a:solidFill>
              </a:rPr>
              <a:t>Model</a:t>
            </a:r>
          </a:p>
          <a:p>
            <a:r>
              <a:rPr lang="en-US" altLang="en-US" sz="1800">
                <a:solidFill>
                  <a:srgbClr val="FF5879"/>
                </a:solidFill>
              </a:rPr>
              <a:t>MyOcean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111750" y="2452688"/>
            <a:ext cx="1365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5879"/>
                </a:solidFill>
              </a:rPr>
              <a:t>observation</a:t>
            </a:r>
          </a:p>
        </p:txBody>
      </p:sp>
      <p:sp>
        <p:nvSpPr>
          <p:cNvPr id="55305" name="Line 12"/>
          <p:cNvSpPr>
            <a:spLocks noChangeShapeType="1"/>
          </p:cNvSpPr>
          <p:nvPr/>
        </p:nvSpPr>
        <p:spPr bwMode="auto">
          <a:xfrm flipH="1">
            <a:off x="2743200" y="5334000"/>
            <a:ext cx="457200" cy="3810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6" name="Line 13"/>
          <p:cNvSpPr>
            <a:spLocks noChangeShapeType="1"/>
          </p:cNvSpPr>
          <p:nvPr/>
        </p:nvSpPr>
        <p:spPr bwMode="auto">
          <a:xfrm flipH="1">
            <a:off x="1676400" y="5943600"/>
            <a:ext cx="533400" cy="1524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7" name="Line 14"/>
          <p:cNvSpPr>
            <a:spLocks noChangeShapeType="1"/>
          </p:cNvSpPr>
          <p:nvPr/>
        </p:nvSpPr>
        <p:spPr bwMode="auto">
          <a:xfrm flipH="1">
            <a:off x="2895600" y="1447800"/>
            <a:ext cx="457200" cy="3810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Line 15"/>
          <p:cNvSpPr>
            <a:spLocks noChangeShapeType="1"/>
          </p:cNvSpPr>
          <p:nvPr/>
        </p:nvSpPr>
        <p:spPr bwMode="auto">
          <a:xfrm>
            <a:off x="5181600" y="2057400"/>
            <a:ext cx="685800" cy="1524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9" name="Line 16"/>
          <p:cNvSpPr>
            <a:spLocks noChangeShapeType="1"/>
          </p:cNvSpPr>
          <p:nvPr/>
        </p:nvSpPr>
        <p:spPr bwMode="auto">
          <a:xfrm flipH="1">
            <a:off x="6096000" y="5410200"/>
            <a:ext cx="457200" cy="3810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rzet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7956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0"/>
            <a:ext cx="8824913" cy="461963"/>
          </a:xfrm>
          <a:prstGeom prst="rect">
            <a:avLst/>
          </a:prstGeom>
          <a:gradFill rotWithShape="1">
            <a:gsLst>
              <a:gs pos="0">
                <a:srgbClr val="A3A3EF"/>
              </a:gs>
              <a:gs pos="100000">
                <a:srgbClr val="2424A8"/>
              </a:gs>
            </a:gsLst>
            <a:lin ang="5400000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LEV Levantine basin model – ROMS 1.35 km, operational soon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5" descr="1996_chlo_z0000_t07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4463"/>
            <a:ext cx="32004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7" descr="1996_chlo_z0000_t07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71600"/>
            <a:ext cx="32004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8" descr="1996_chlo_z0000_t08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667000"/>
            <a:ext cx="32004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9" descr="1996_chlo_z0000_t08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65575"/>
            <a:ext cx="32004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10" descr="1996_chlo_z0000_t085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260975"/>
            <a:ext cx="32004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12" descr="1996_salt_z0000_t07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238"/>
            <a:ext cx="32766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13" descr="1996_salt_z0000_t077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276600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7" name="Picture 14" descr="1996_salt_z0000_t08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5250"/>
            <a:ext cx="32766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15" descr="1996_salt_z0000_t08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2238"/>
            <a:ext cx="32766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9" name="Picture 16" descr="1996_salt_z0000_t085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6050"/>
            <a:ext cx="32766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0" name="Text Box 17"/>
          <p:cNvSpPr txBox="1">
            <a:spLocks noChangeArrowheads="1"/>
          </p:cNvSpPr>
          <p:nvPr/>
        </p:nvSpPr>
        <p:spPr bwMode="auto">
          <a:xfrm>
            <a:off x="6934200" y="304800"/>
            <a:ext cx="1600200" cy="644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Dec 97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Winter mix.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Feb 98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Mar 98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Apr 98</a:t>
            </a:r>
            <a:endParaRPr lang="en-US" altLang="en-US" sz="1800"/>
          </a:p>
          <a:p>
            <a:pPr>
              <a:spcBef>
                <a:spcPct val="50000"/>
              </a:spcBef>
            </a:pPr>
            <a:r>
              <a:rPr lang="en-US" altLang="en-US" sz="1800"/>
              <a:t>Spring bloom</a:t>
            </a:r>
          </a:p>
          <a:p>
            <a:pPr>
              <a:spcBef>
                <a:spcPct val="50000"/>
              </a:spcBef>
            </a:pPr>
            <a:r>
              <a:rPr lang="en-US" altLang="en-US" sz="1800"/>
              <a:t>Rivers +</a:t>
            </a:r>
          </a:p>
          <a:p>
            <a:pPr>
              <a:spcBef>
                <a:spcPct val="50000"/>
              </a:spcBef>
            </a:pPr>
            <a:r>
              <a:rPr lang="en-US" altLang="en-US" sz="1800"/>
              <a:t>Rhodes Gyre</a:t>
            </a: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May 98</a:t>
            </a:r>
          </a:p>
        </p:txBody>
      </p:sp>
      <p:sp>
        <p:nvSpPr>
          <p:cNvPr id="58381" name="Oval 18"/>
          <p:cNvSpPr>
            <a:spLocks noChangeArrowheads="1"/>
          </p:cNvSpPr>
          <p:nvPr/>
        </p:nvSpPr>
        <p:spPr bwMode="auto">
          <a:xfrm>
            <a:off x="3352800" y="4267200"/>
            <a:ext cx="1066800" cy="1219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58382" name="AutoShape 19"/>
          <p:cNvSpPr>
            <a:spLocks noChangeArrowheads="1"/>
          </p:cNvSpPr>
          <p:nvPr/>
        </p:nvSpPr>
        <p:spPr bwMode="auto">
          <a:xfrm>
            <a:off x="5029200" y="4343400"/>
            <a:ext cx="1295400" cy="609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00"/>
            <a:ext cx="6330950" cy="2527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00400"/>
            <a:ext cx="7010400" cy="2609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0" y="996950"/>
            <a:ext cx="1641475" cy="4108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chlorophyll</a:t>
            </a:r>
          </a:p>
          <a:p>
            <a:endParaRPr lang="en-US" altLang="en-US"/>
          </a:p>
          <a:p>
            <a:r>
              <a:rPr lang="en-US" altLang="en-US"/>
              <a:t>MODIS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Mar 98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Model</a:t>
            </a:r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2" descr="1996_no30_j050_t08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2525"/>
            <a:ext cx="46482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3" descr="1996_no30_j050_t07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6482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1996_chlo_j050_t07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"/>
            <a:ext cx="4724400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1996_chlo_j050_t08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41725"/>
            <a:ext cx="4724400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 Box 8"/>
          <p:cNvSpPr txBox="1">
            <a:spLocks noChangeArrowheads="1"/>
          </p:cNvSpPr>
          <p:nvPr/>
        </p:nvSpPr>
        <p:spPr bwMode="auto">
          <a:xfrm>
            <a:off x="609600" y="2057400"/>
            <a:ext cx="269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NO3 Feb 10, 1998</a:t>
            </a:r>
          </a:p>
        </p:txBody>
      </p:sp>
      <p:sp>
        <p:nvSpPr>
          <p:cNvPr id="62471" name="Text Box 9"/>
          <p:cNvSpPr txBox="1">
            <a:spLocks noChangeArrowheads="1"/>
          </p:cNvSpPr>
          <p:nvPr/>
        </p:nvSpPr>
        <p:spPr bwMode="auto">
          <a:xfrm>
            <a:off x="762000" y="5181600"/>
            <a:ext cx="264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NO3 Apr 05, 1998</a:t>
            </a:r>
          </a:p>
        </p:txBody>
      </p:sp>
      <p:sp>
        <p:nvSpPr>
          <p:cNvPr id="62472" name="Text Box 10"/>
          <p:cNvSpPr txBox="1">
            <a:spLocks noChangeArrowheads="1"/>
          </p:cNvSpPr>
          <p:nvPr/>
        </p:nvSpPr>
        <p:spPr bwMode="auto">
          <a:xfrm>
            <a:off x="5105400" y="51816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92C3FF"/>
                </a:solidFill>
              </a:rPr>
              <a:t>Chl-a Apr 05, 1998</a:t>
            </a:r>
            <a:endParaRPr lang="en-US" altLang="en-US"/>
          </a:p>
        </p:txBody>
      </p:sp>
      <p:sp>
        <p:nvSpPr>
          <p:cNvPr id="62473" name="Text Box 11"/>
          <p:cNvSpPr txBox="1">
            <a:spLocks noChangeArrowheads="1"/>
          </p:cNvSpPr>
          <p:nvPr/>
        </p:nvSpPr>
        <p:spPr bwMode="auto">
          <a:xfrm>
            <a:off x="5181600" y="2133600"/>
            <a:ext cx="279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92C3FF"/>
                </a:solidFill>
              </a:rPr>
              <a:t>Chl-a Feb 10, 1998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0" y="-18359"/>
            <a:ext cx="9144001" cy="684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3824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41525"/>
            <a:ext cx="6330950" cy="2530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ext Box 5"/>
          <p:cNvSpPr txBox="1">
            <a:spLocks noChangeArrowheads="1"/>
          </p:cNvSpPr>
          <p:nvPr/>
        </p:nvSpPr>
        <p:spPr bwMode="auto">
          <a:xfrm>
            <a:off x="0" y="0"/>
            <a:ext cx="1497013" cy="6813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/>
              <a:t>1996-2001</a:t>
            </a:r>
          </a:p>
          <a:p>
            <a:endParaRPr lang="en-US" altLang="en-US" sz="1600"/>
          </a:p>
          <a:p>
            <a:r>
              <a:rPr lang="en-US" altLang="en-US" sz="1600"/>
              <a:t>chlorophyll</a:t>
            </a:r>
          </a:p>
          <a:p>
            <a:r>
              <a:rPr lang="en-US" altLang="en-US" sz="1600"/>
              <a:t>surface avg</a:t>
            </a:r>
          </a:p>
          <a:p>
            <a:endParaRPr lang="en-US" altLang="en-US" sz="1600"/>
          </a:p>
          <a:p>
            <a:r>
              <a:rPr lang="en-US" altLang="en-US" sz="1600"/>
              <a:t>red - bc</a:t>
            </a:r>
          </a:p>
          <a:p>
            <a:r>
              <a:rPr lang="en-US" altLang="en-US" sz="1600"/>
              <a:t>blk - model       </a:t>
            </a:r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r>
              <a:rPr lang="en-US" altLang="en-US" sz="1600"/>
              <a:t>phytoplankton</a:t>
            </a:r>
          </a:p>
          <a:p>
            <a:r>
              <a:rPr lang="en-US" altLang="en-US" sz="1600"/>
              <a:t>surface avg</a:t>
            </a:r>
          </a:p>
          <a:p>
            <a:endParaRPr lang="en-US" altLang="en-US" sz="1600"/>
          </a:p>
          <a:p>
            <a:r>
              <a:rPr lang="en-US" altLang="en-US" sz="1600"/>
              <a:t>red - bc</a:t>
            </a:r>
          </a:p>
          <a:p>
            <a:r>
              <a:rPr lang="en-US" altLang="en-US" sz="1600"/>
              <a:t>blk - model</a:t>
            </a:r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r>
              <a:rPr lang="en-US" altLang="en-US" sz="1600"/>
              <a:t>zooplankton</a:t>
            </a:r>
          </a:p>
          <a:p>
            <a:r>
              <a:rPr lang="en-US" altLang="en-US" sz="1600"/>
              <a:t>surface avg</a:t>
            </a:r>
          </a:p>
          <a:p>
            <a:endParaRPr lang="en-US" altLang="en-US" sz="1600"/>
          </a:p>
          <a:p>
            <a:r>
              <a:rPr lang="en-US" altLang="en-US" sz="1600"/>
              <a:t>red - bc</a:t>
            </a:r>
          </a:p>
          <a:p>
            <a:r>
              <a:rPr lang="en-US" altLang="en-US" sz="1600"/>
              <a:t>blk - model</a:t>
            </a:r>
          </a:p>
          <a:p>
            <a:endParaRPr lang="en-US" altLang="en-US"/>
          </a:p>
        </p:txBody>
      </p:sp>
      <p:pic>
        <p:nvPicPr>
          <p:cNvPr id="645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-76200"/>
            <a:ext cx="6330950" cy="2530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27525"/>
            <a:ext cx="6330950" cy="2530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 Box 8"/>
          <p:cNvSpPr txBox="1">
            <a:spLocks noChangeArrowheads="1"/>
          </p:cNvSpPr>
          <p:nvPr/>
        </p:nvSpPr>
        <p:spPr bwMode="auto">
          <a:xfrm>
            <a:off x="6943725" y="533400"/>
            <a:ext cx="2200275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overpredicted !</a:t>
            </a:r>
          </a:p>
        </p:txBody>
      </p:sp>
      <p:sp>
        <p:nvSpPr>
          <p:cNvPr id="64519" name="Text Box 9"/>
          <p:cNvSpPr txBox="1">
            <a:spLocks noChangeArrowheads="1"/>
          </p:cNvSpPr>
          <p:nvPr/>
        </p:nvSpPr>
        <p:spPr bwMode="auto">
          <a:xfrm>
            <a:off x="6943725" y="4953000"/>
            <a:ext cx="2200275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overpredicted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4"/>
          <p:cNvSpPr txBox="1">
            <a:spLocks noChangeArrowheads="1"/>
          </p:cNvSpPr>
          <p:nvPr/>
        </p:nvSpPr>
        <p:spPr bwMode="auto">
          <a:xfrm>
            <a:off x="609600" y="0"/>
            <a:ext cx="7924800" cy="67405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5879"/>
                </a:solidFill>
              </a:rPr>
              <a:t>Discussion:</a:t>
            </a:r>
          </a:p>
          <a:p>
            <a:endParaRPr lang="en-US" altLang="en-US" sz="1800">
              <a:solidFill>
                <a:srgbClr val="FF5879"/>
              </a:solidFill>
            </a:endParaRPr>
          </a:p>
          <a:p>
            <a:r>
              <a:rPr lang="en-US" altLang="en-US" sz="1800"/>
              <a:t>Observational and predictive model systems should go hand in hand in </a:t>
            </a:r>
          </a:p>
          <a:p>
            <a:r>
              <a:rPr lang="en-US" altLang="en-US" sz="1800"/>
              <a:t>highly variable systems, especially in the age of climate change</a:t>
            </a:r>
          </a:p>
          <a:p>
            <a:endParaRPr lang="en-US" altLang="en-US" sz="1800"/>
          </a:p>
          <a:p>
            <a:r>
              <a:rPr lang="en-US" altLang="en-US" sz="1800"/>
              <a:t>Persistent long term observations combined with model predictions </a:t>
            </a:r>
          </a:p>
          <a:p>
            <a:r>
              <a:rPr lang="en-US" altLang="en-US" sz="1800"/>
              <a:t>contributing to a better understanding of the complex Eastern </a:t>
            </a:r>
          </a:p>
          <a:p>
            <a:r>
              <a:rPr lang="en-US" altLang="en-US" sz="1800"/>
              <a:t>Mediterranean system </a:t>
            </a:r>
          </a:p>
          <a:p>
            <a:endParaRPr lang="en-US" altLang="en-US" sz="1800"/>
          </a:p>
          <a:p>
            <a:r>
              <a:rPr lang="en-US" altLang="en-US" sz="1800"/>
              <a:t>Basic circulation features of the Levantine basin foreseen in POEM</a:t>
            </a:r>
          </a:p>
          <a:p>
            <a:r>
              <a:rPr lang="en-US" altLang="en-US" sz="1800"/>
              <a:t>are confirmed by model-data syntheses: sub-basin scale gyres, jets,</a:t>
            </a:r>
          </a:p>
          <a:p>
            <a:r>
              <a:rPr lang="en-US" altLang="en-US" sz="1800"/>
              <a:t>Intense currents, coherent eddies, multi-mode circulation cells, </a:t>
            </a:r>
          </a:p>
          <a:p>
            <a:r>
              <a:rPr lang="en-US" altLang="en-US" sz="1800"/>
              <a:t>oscillations, Impulse response to strong events better monitored by</a:t>
            </a:r>
          </a:p>
          <a:p>
            <a:r>
              <a:rPr lang="en-US" altLang="en-US" sz="1800"/>
              <a:t>better equipped / integrated ocean science community</a:t>
            </a:r>
          </a:p>
          <a:p>
            <a:endParaRPr lang="en-US" altLang="en-US" sz="1800"/>
          </a:p>
          <a:p>
            <a:r>
              <a:rPr lang="en-US" altLang="en-US" sz="1800"/>
              <a:t>rivers in the coastal areas, eddy dispersion and new production </a:t>
            </a:r>
          </a:p>
          <a:p>
            <a:r>
              <a:rPr lang="en-US" altLang="en-US" sz="1800"/>
              <a:t>in the open sea (esp. Rhodes Gyre area), maintain productivity of the </a:t>
            </a:r>
          </a:p>
          <a:p>
            <a:r>
              <a:rPr lang="en-US" altLang="en-US" sz="1800"/>
              <a:t>Ecosystem in the Levantine basin, which seem to be more effective to </a:t>
            </a:r>
          </a:p>
          <a:p>
            <a:r>
              <a:rPr lang="en-US" altLang="en-US" sz="1800"/>
              <a:t>Distribute material distribution from the coastal areas to the open sea </a:t>
            </a:r>
          </a:p>
          <a:p>
            <a:endParaRPr lang="en-US" altLang="en-US" sz="1800"/>
          </a:p>
          <a:p>
            <a:r>
              <a:rPr lang="en-US" altLang="en-US" sz="1800"/>
              <a:t>possible shelf pump modes of material transport in shallow </a:t>
            </a:r>
          </a:p>
          <a:p>
            <a:r>
              <a:rPr lang="en-US" altLang="en-US" sz="1800"/>
              <a:t>continental shelf areas created by dense water (LIW) formation </a:t>
            </a:r>
          </a:p>
          <a:p>
            <a:endParaRPr lang="en-US" altLang="en-US" sz="1800"/>
          </a:p>
          <a:p>
            <a:r>
              <a:rPr lang="en-US" altLang="en-US" sz="1800"/>
              <a:t>need extensive validation of properties, mixing, productivity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4"/>
          <p:cNvSpPr txBox="1">
            <a:spLocks noChangeArrowheads="1"/>
          </p:cNvSpPr>
          <p:nvPr/>
        </p:nvSpPr>
        <p:spPr bwMode="auto">
          <a:xfrm>
            <a:off x="3581400" y="3048000"/>
            <a:ext cx="1844675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and, thanks!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36538" y="115888"/>
            <a:ext cx="8755062" cy="666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</a:rPr>
              <a:t>Coasts of Turkey to the Mediterranean </a:t>
            </a:r>
          </a:p>
          <a:p>
            <a:r>
              <a:rPr lang="en-US" altLang="en-US" sz="3200">
                <a:solidFill>
                  <a:schemeClr val="tx2"/>
                </a:solidFill>
              </a:rPr>
              <a:t>Levantine Basin, Aegean Sea,</a:t>
            </a:r>
          </a:p>
          <a:p>
            <a:r>
              <a:rPr lang="en-US" altLang="en-US" sz="3200">
                <a:solidFill>
                  <a:schemeClr val="tx2"/>
                </a:solidFill>
              </a:rPr>
              <a:t>Black Sea,Turkish Straits System:</a:t>
            </a:r>
            <a:r>
              <a:rPr lang="en-US" altLang="en-US"/>
              <a:t> </a:t>
            </a:r>
          </a:p>
          <a:p>
            <a:endParaRPr lang="en-US" altLang="en-US"/>
          </a:p>
          <a:p>
            <a:r>
              <a:rPr lang="en-US" altLang="en-US"/>
              <a:t>Forcing - semi-enclosed seas - multi-scale (micro to climate):</a:t>
            </a:r>
          </a:p>
          <a:p>
            <a:pPr>
              <a:buFontTx/>
              <a:buChar char="-"/>
            </a:pPr>
            <a:r>
              <a:rPr lang="en-US" altLang="en-US"/>
              <a:t> wind stress, wind setup, storm surge</a:t>
            </a:r>
          </a:p>
          <a:p>
            <a:pPr>
              <a:buFontTx/>
              <a:buChar char="-"/>
            </a:pPr>
            <a:r>
              <a:rPr lang="en-US" altLang="en-US"/>
              <a:t> heat / salt / material fluxes / atmospheric transport</a:t>
            </a:r>
          </a:p>
          <a:p>
            <a:pPr>
              <a:buFontTx/>
              <a:buChar char="-"/>
            </a:pPr>
            <a:r>
              <a:rPr lang="en-US" altLang="en-US"/>
              <a:t> water and buoyancy fluxes, water balance R+P-E</a:t>
            </a:r>
          </a:p>
          <a:p>
            <a:r>
              <a:rPr lang="en-US" altLang="en-US"/>
              <a:t>- sea level, hydrologic cycle</a:t>
            </a:r>
          </a:p>
          <a:p>
            <a:r>
              <a:rPr lang="en-US" altLang="en-US"/>
              <a:t>- barometric pressure</a:t>
            </a:r>
          </a:p>
          <a:p>
            <a:pPr>
              <a:buFontTx/>
              <a:buChar char="-"/>
            </a:pPr>
            <a:endParaRPr lang="en-US" altLang="en-US"/>
          </a:p>
          <a:p>
            <a:r>
              <a:rPr lang="en-US" altLang="en-US"/>
              <a:t>Time scales:</a:t>
            </a:r>
          </a:p>
          <a:p>
            <a:r>
              <a:rPr lang="en-US" altLang="en-US"/>
              <a:t>Bosphorus: Transit time &lt; 1/2 day</a:t>
            </a:r>
          </a:p>
          <a:p>
            <a:r>
              <a:rPr lang="en-US" altLang="en-US"/>
              <a:t>Dardanelles: Transit time </a:t>
            </a:r>
            <a:r>
              <a:rPr lang="en-US" altLang="ja-JP"/>
              <a:t>~ few days</a:t>
            </a:r>
            <a:endParaRPr lang="en-US" altLang="en-US"/>
          </a:p>
          <a:p>
            <a:r>
              <a:rPr lang="en-US" altLang="en-US"/>
              <a:t>Black Sea: residence time 1yr for CIL, &gt;2000yr for bottom</a:t>
            </a:r>
          </a:p>
          <a:p>
            <a:r>
              <a:rPr lang="en-US" altLang="en-US"/>
              <a:t>Marmara Sea: residence time 3mo for upper, 6yr for lower layer</a:t>
            </a:r>
          </a:p>
          <a:p>
            <a:r>
              <a:rPr lang="en-US" altLang="en-US"/>
              <a:t>Mediterranean: residence time </a:t>
            </a:r>
            <a:r>
              <a:rPr lang="en-US" altLang="ja-JP"/>
              <a:t>~100 yr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-974725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tr-TR" altLang="en-US" sz="1800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0" y="2474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-107950" y="4894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pic>
        <p:nvPicPr>
          <p:cNvPr id="20485" name="Picture 6" descr="medwaters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62600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5486400" y="0"/>
            <a:ext cx="3657600" cy="3444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latin typeface="ChessmasterX" charset="0"/>
              </a:rPr>
              <a:t>Mediterranean catchments: </a:t>
            </a:r>
          </a:p>
          <a:p>
            <a:pPr eaLnBrk="1" hangingPunct="1"/>
            <a:endParaRPr lang="en-US" altLang="en-US" sz="2000">
              <a:latin typeface="ChessmasterX" charset="0"/>
            </a:endParaRPr>
          </a:p>
          <a:p>
            <a:pPr eaLnBrk="1" hangingPunct="1"/>
            <a:r>
              <a:rPr lang="en-US" altLang="en-US" sz="2000">
                <a:latin typeface="ChessmasterX" charset="0"/>
              </a:rPr>
              <a:t>north side: very narrow, but </a:t>
            </a:r>
            <a:r>
              <a:rPr lang="en-US" altLang="en-US" sz="2000" u="sng">
                <a:latin typeface="ChessmasterX" charset="0"/>
              </a:rPr>
              <a:t>mountain sources</a:t>
            </a:r>
            <a:r>
              <a:rPr lang="en-US" altLang="en-US" sz="2000">
                <a:latin typeface="ChessmasterX" charset="0"/>
              </a:rPr>
              <a:t> abundant</a:t>
            </a:r>
          </a:p>
          <a:p>
            <a:pPr eaLnBrk="1" hangingPunct="1"/>
            <a:endParaRPr lang="en-US" altLang="en-US" sz="2000">
              <a:latin typeface="ChessmasterX" charset="0"/>
            </a:endParaRPr>
          </a:p>
          <a:p>
            <a:pPr eaLnBrk="1" hangingPunct="1"/>
            <a:r>
              <a:rPr lang="en-US" altLang="en-US" sz="2000">
                <a:latin typeface="ChessmasterX" charset="0"/>
              </a:rPr>
              <a:t>south side: even narrower and dryer, with the exception of the </a:t>
            </a:r>
            <a:r>
              <a:rPr lang="en-US" altLang="en-US" sz="2000" u="sng">
                <a:latin typeface="ChessmasterX" charset="0"/>
              </a:rPr>
              <a:t>Nile</a:t>
            </a:r>
            <a:r>
              <a:rPr lang="en-US" altLang="en-US" sz="2000">
                <a:latin typeface="ChessmasterX" charset="0"/>
              </a:rPr>
              <a:t>, intercepted by the Aswan high dam after 1960s</a:t>
            </a:r>
          </a:p>
          <a:p>
            <a:pPr eaLnBrk="1" hangingPunct="1"/>
            <a:endParaRPr lang="en-US" altLang="en-US" sz="2000">
              <a:latin typeface="ChessmasterX" charset="0"/>
            </a:endParaRPr>
          </a:p>
          <a:p>
            <a:pPr eaLnBrk="1" hangingPunct="1"/>
            <a:endParaRPr lang="tr-TR" altLang="en-US" sz="2000" u="sng">
              <a:latin typeface="ChessmasterX" charset="0"/>
            </a:endParaRPr>
          </a:p>
        </p:txBody>
      </p:sp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2590800" y="0"/>
            <a:ext cx="2836863" cy="5810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 b="1">
                <a:solidFill>
                  <a:srgbClr val="FF5879"/>
                </a:solidFill>
                <a:latin typeface="Times New Roman" charset="0"/>
              </a:rPr>
              <a:t>Thickness of lines indicative of</a:t>
            </a:r>
          </a:p>
          <a:p>
            <a:pPr eaLnBrk="1" hangingPunct="1"/>
            <a:r>
              <a:rPr lang="en-US" altLang="en-US" sz="1600" b="1">
                <a:solidFill>
                  <a:srgbClr val="FF5879"/>
                </a:solidFill>
                <a:latin typeface="Times New Roman" charset="0"/>
              </a:rPr>
              <a:t>relative size of river discharge</a:t>
            </a:r>
            <a:endParaRPr lang="tr-TR" altLang="en-US" sz="1600" b="1">
              <a:solidFill>
                <a:schemeClr val="bg2"/>
              </a:solidFill>
              <a:latin typeface="Times New Roman" charset="0"/>
            </a:endParaRPr>
          </a:p>
        </p:txBody>
      </p:sp>
      <p:pic>
        <p:nvPicPr>
          <p:cNvPr id="20488" name="Picture 9" descr="cartedebit_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0900"/>
            <a:ext cx="54864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Text Box 10"/>
          <p:cNvSpPr txBox="1">
            <a:spLocks noChangeArrowheads="1"/>
          </p:cNvSpPr>
          <p:nvPr/>
        </p:nvSpPr>
        <p:spPr bwMode="auto">
          <a:xfrm>
            <a:off x="5486400" y="3429000"/>
            <a:ext cx="3657600" cy="3444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latin typeface="ChessmasterX" charset="0"/>
              </a:rPr>
              <a:t>Fresh water inputs into the Mediterranean Sea from riparian countries in km3/yr (</a:t>
            </a:r>
            <a:r>
              <a:rPr lang="en-US" altLang="en-US" sz="2000" u="sng">
                <a:latin typeface="ChessmasterX" charset="0"/>
              </a:rPr>
              <a:t>Plan Bleu</a:t>
            </a:r>
            <a:r>
              <a:rPr lang="en-US" altLang="en-US" sz="2000">
                <a:latin typeface="ChessmasterX" charset="0"/>
              </a:rPr>
              <a:t>)</a:t>
            </a:r>
          </a:p>
          <a:p>
            <a:pPr eaLnBrk="1" hangingPunct="1"/>
            <a:endParaRPr lang="en-US" altLang="en-US" sz="2000">
              <a:latin typeface="ChessmasterX" charset="0"/>
            </a:endParaRPr>
          </a:p>
          <a:p>
            <a:pPr eaLnBrk="1" hangingPunct="1"/>
            <a:r>
              <a:rPr lang="en-US" altLang="en-US" sz="2000">
                <a:latin typeface="ChessmasterX" charset="0"/>
              </a:rPr>
              <a:t>Dark blue arrows: existing surface and underground flows</a:t>
            </a:r>
          </a:p>
          <a:p>
            <a:pPr eaLnBrk="1" hangingPunct="1"/>
            <a:endParaRPr lang="en-US" altLang="en-US" sz="2000">
              <a:latin typeface="ChessmasterX" charset="0"/>
            </a:endParaRPr>
          </a:p>
          <a:p>
            <a:pPr eaLnBrk="1" hangingPunct="1"/>
            <a:r>
              <a:rPr lang="en-US" altLang="en-US" sz="2000">
                <a:latin typeface="ChessmasterX" charset="0"/>
              </a:rPr>
              <a:t>Light blue arrows: surface flows that have ceased to exist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b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4775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2" descr="b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124200"/>
            <a:ext cx="474027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2400" y="990600"/>
            <a:ext cx="1708150" cy="830263"/>
          </a:xfrm>
          <a:prstGeom prst="rect">
            <a:avLst/>
          </a:prstGeom>
          <a:gradFill rotWithShape="1">
            <a:gsLst>
              <a:gs pos="0">
                <a:srgbClr val="A3A3EF"/>
              </a:gs>
              <a:gs pos="100000">
                <a:srgbClr val="2424A8"/>
              </a:gs>
            </a:gsLst>
            <a:lin ang="5400000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lt1"/>
                </a:solidFill>
                <a:latin typeface="+mn-lt"/>
                <a:ea typeface="+mn-ea"/>
              </a:rPr>
              <a:t>Bouraoui</a:t>
            </a: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 </a:t>
            </a:r>
          </a:p>
          <a:p>
            <a:pPr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et al., 2009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58000" y="762000"/>
            <a:ext cx="2168525" cy="1570038"/>
          </a:xfrm>
          <a:prstGeom prst="rect">
            <a:avLst/>
          </a:prstGeom>
          <a:gradFill rotWithShape="1">
            <a:gsLst>
              <a:gs pos="0">
                <a:srgbClr val="E8E8FA"/>
              </a:gs>
              <a:gs pos="64999">
                <a:srgbClr val="C3C3EF"/>
              </a:gs>
              <a:gs pos="100000">
                <a:srgbClr val="A8A8EA"/>
              </a:gs>
            </a:gsLst>
            <a:lin ang="5400000" scaled="1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runoff to the </a:t>
            </a:r>
          </a:p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Mediterranean</a:t>
            </a:r>
          </a:p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excluding the</a:t>
            </a:r>
          </a:p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Nile river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781800" y="3962400"/>
            <a:ext cx="2255838" cy="830263"/>
          </a:xfrm>
          <a:prstGeom prst="rect">
            <a:avLst/>
          </a:prstGeom>
          <a:gradFill rotWithShape="1">
            <a:gsLst>
              <a:gs pos="0">
                <a:srgbClr val="E8E8FA"/>
              </a:gs>
              <a:gs pos="64999">
                <a:srgbClr val="C3C3EF"/>
              </a:gs>
              <a:gs pos="100000">
                <a:srgbClr val="A8A8EA"/>
              </a:gs>
            </a:gsLst>
            <a:lin ang="5400000" scaled="1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Changes in the</a:t>
            </a:r>
          </a:p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runoff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jul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52788"/>
            <a:ext cx="4724400" cy="33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 descr="oct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2" descr="l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80060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 descr="apr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4986338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762000" y="0"/>
            <a:ext cx="28194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POEM 1985-1991</a:t>
            </a:r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7696200" y="1219200"/>
            <a:ext cx="304800" cy="304800"/>
          </a:xfrm>
          <a:prstGeom prst="ellipse">
            <a:avLst/>
          </a:prstGeom>
          <a:noFill/>
          <a:ln w="57150">
            <a:solidFill>
              <a:srgbClr val="FF0C1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37896" name="Line 10"/>
          <p:cNvSpPr>
            <a:spLocks noChangeShapeType="1"/>
          </p:cNvSpPr>
          <p:nvPr/>
        </p:nvSpPr>
        <p:spPr bwMode="auto">
          <a:xfrm flipH="1">
            <a:off x="7696200" y="1219200"/>
            <a:ext cx="228600" cy="0"/>
          </a:xfrm>
          <a:prstGeom prst="line">
            <a:avLst/>
          </a:prstGeom>
          <a:noFill/>
          <a:ln w="57150">
            <a:solidFill>
              <a:srgbClr val="FF0C1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Text Box 11"/>
          <p:cNvSpPr txBox="1">
            <a:spLocks noChangeArrowheads="1"/>
          </p:cNvSpPr>
          <p:nvPr/>
        </p:nvSpPr>
        <p:spPr bwMode="auto">
          <a:xfrm>
            <a:off x="5562600" y="3200400"/>
            <a:ext cx="272573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Asia Minor Current</a:t>
            </a:r>
          </a:p>
        </p:txBody>
      </p:sp>
      <p:sp>
        <p:nvSpPr>
          <p:cNvPr id="37898" name="Text Box 12"/>
          <p:cNvSpPr txBox="1">
            <a:spLocks noChangeArrowheads="1"/>
          </p:cNvSpPr>
          <p:nvPr/>
        </p:nvSpPr>
        <p:spPr bwMode="auto">
          <a:xfrm>
            <a:off x="5757863" y="5486400"/>
            <a:ext cx="330993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1991 POEM BC -&gt; ???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8600" y="2586038"/>
            <a:ext cx="2579688" cy="461962"/>
          </a:xfrm>
          <a:prstGeom prst="rect">
            <a:avLst/>
          </a:prstGeom>
          <a:gradFill rotWithShape="1">
            <a:gsLst>
              <a:gs pos="0">
                <a:srgbClr val="A3A3EF"/>
              </a:gs>
              <a:gs pos="100000">
                <a:srgbClr val="2424A8"/>
              </a:gs>
            </a:gsLst>
            <a:lin ang="5400000"/>
          </a:gradFill>
          <a:ln w="9525">
            <a:solidFill>
              <a:srgbClr val="2F2F98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Özsoy et al. 1989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8" descr="p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9925"/>
            <a:ext cx="43815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1" descr="c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90600"/>
            <a:ext cx="3048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2" descr="c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90800"/>
            <a:ext cx="32766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3" descr="c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529138"/>
            <a:ext cx="345122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4" descr="t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-304800"/>
            <a:ext cx="45466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5" descr="p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45466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6" descr="p5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054225"/>
            <a:ext cx="43719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7" descr="p6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3505200"/>
            <a:ext cx="44323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4906</TotalTime>
  <Words>1265</Words>
  <Application>Microsoft Macintosh PowerPoint</Application>
  <PresentationFormat>On-screen Show (4:3)</PresentationFormat>
  <Paragraphs>307</Paragraphs>
  <Slides>42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American Typewriter</vt:lpstr>
      <vt:lpstr>Bookman</vt:lpstr>
      <vt:lpstr>Bookman Old Style</vt:lpstr>
      <vt:lpstr>ChessmasterX</vt:lpstr>
      <vt:lpstr>Forte</vt:lpstr>
      <vt:lpstr>ＭＳ Ｐゴシック</vt:lpstr>
      <vt:lpstr>SimSun</vt:lpstr>
      <vt:lpstr>StarSymbol</vt:lpstr>
      <vt:lpstr>Tahoma</vt:lpstr>
      <vt:lpstr>Times New Roman</vt:lpstr>
      <vt:lpstr>ヒラギノ角ゴ ProN W3</vt:lpstr>
      <vt:lpstr>Arial</vt:lpstr>
      <vt:lpstr>Blank Presentation</vt:lpstr>
      <vt:lpstr>Document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Turkish Straits System / northern Aegean Sea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MFTEP MODELS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emin ,zsoy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emin ,zsoy</dc:creator>
  <cp:lastModifiedBy>Microsoft Office User</cp:lastModifiedBy>
  <cp:revision>34</cp:revision>
  <dcterms:created xsi:type="dcterms:W3CDTF">2011-11-07T18:53:31Z</dcterms:created>
  <dcterms:modified xsi:type="dcterms:W3CDTF">2016-09-06T05:03:07Z</dcterms:modified>
</cp:coreProperties>
</file>